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64" r:id="rId3"/>
    <p:sldId id="276" r:id="rId4"/>
    <p:sldId id="269" r:id="rId5"/>
    <p:sldId id="266" r:id="rId6"/>
    <p:sldId id="284" r:id="rId7"/>
    <p:sldId id="283" r:id="rId8"/>
    <p:sldId id="288" r:id="rId9"/>
    <p:sldId id="290" r:id="rId10"/>
    <p:sldId id="293" r:id="rId11"/>
    <p:sldId id="282" r:id="rId12"/>
  </p:sldIdLst>
  <p:sldSz cx="9144000" cy="5143500" type="screen16x9"/>
  <p:notesSz cx="6858000" cy="9144000"/>
  <p:embeddedFontLst>
    <p:embeddedFont>
      <p:font typeface="Roboto"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56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377" autoAdjust="0"/>
  </p:normalViewPr>
  <p:slideViewPr>
    <p:cSldViewPr snapToGrid="0">
      <p:cViewPr varScale="1">
        <p:scale>
          <a:sx n="93" d="100"/>
          <a:sy n="93" d="100"/>
        </p:scale>
        <p:origin x="15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27315539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Hi My name is David Stevens</a:t>
            </a:r>
            <a:endParaRPr lang="en-CA" baseline="0" dirty="0" smtClean="0"/>
          </a:p>
          <a:p>
            <a:pPr lvl="0">
              <a:spcBef>
                <a:spcPts val="0"/>
              </a:spcBef>
              <a:buNone/>
            </a:pPr>
            <a:endParaRPr lang="en-CA" baseline="0" dirty="0" smtClean="0"/>
          </a:p>
          <a:p>
            <a:pPr lvl="0">
              <a:spcBef>
                <a:spcPts val="0"/>
              </a:spcBef>
              <a:buNone/>
            </a:pPr>
            <a:r>
              <a:rPr lang="en-CA" baseline="0" dirty="0" smtClean="0"/>
              <a:t>Team Too would like to provide a Final Report on the CDC analytics reporting application</a:t>
            </a:r>
            <a:endParaRPr dirty="0"/>
          </a:p>
        </p:txBody>
      </p:sp>
    </p:spTree>
    <p:extLst>
      <p:ext uri="{BB962C8B-B14F-4D97-AF65-F5344CB8AC3E}">
        <p14:creationId xmlns:p14="http://schemas.microsoft.com/office/powerpoint/2010/main" val="1213631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Easy export</a:t>
            </a:r>
            <a:r>
              <a:rPr lang="en-CA" baseline="0" dirty="0" smtClean="0"/>
              <a:t> of the results to the common CSV and XML formats has been implemented</a:t>
            </a:r>
          </a:p>
          <a:p>
            <a:pPr lvl="0">
              <a:spcBef>
                <a:spcPts val="0"/>
              </a:spcBef>
              <a:buNone/>
            </a:pPr>
            <a:endParaRPr lang="en-CA" baseline="0" dirty="0" smtClean="0"/>
          </a:p>
          <a:p>
            <a:pPr lvl="0">
              <a:spcBef>
                <a:spcPts val="0"/>
              </a:spcBef>
              <a:buNone/>
            </a:pPr>
            <a:r>
              <a:rPr lang="en-CA" baseline="0" dirty="0" smtClean="0"/>
              <a:t>After selecting the desired population, a single click will generate an export including all the chart data and the individual grid data.</a:t>
            </a:r>
          </a:p>
          <a:p>
            <a:pPr lvl="0">
              <a:spcBef>
                <a:spcPts val="0"/>
              </a:spcBef>
              <a:buNone/>
            </a:pPr>
            <a:endParaRPr lang="en-CA" baseline="0" dirty="0" smtClean="0"/>
          </a:p>
          <a:p>
            <a:pPr lvl="0">
              <a:spcBef>
                <a:spcPts val="0"/>
              </a:spcBef>
              <a:buNone/>
            </a:pPr>
            <a:r>
              <a:rPr lang="en-CA" baseline="0" dirty="0" smtClean="0"/>
              <a:t>Similar to the grid view, sensitive data will be hidden if appropriate.</a:t>
            </a:r>
            <a:endParaRPr dirty="0"/>
          </a:p>
        </p:txBody>
      </p:sp>
    </p:spTree>
    <p:extLst>
      <p:ext uri="{BB962C8B-B14F-4D97-AF65-F5344CB8AC3E}">
        <p14:creationId xmlns:p14="http://schemas.microsoft.com/office/powerpoint/2010/main" val="338136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Our</a:t>
            </a:r>
            <a:r>
              <a:rPr lang="en-CA" baseline="0" dirty="0" smtClean="0"/>
              <a:t> project is to develop the analytics &amp; reporting component of the CDC application focused on understanding and preventing childhood obesity</a:t>
            </a:r>
          </a:p>
          <a:p>
            <a:pPr lvl="0">
              <a:spcBef>
                <a:spcPts val="0"/>
              </a:spcBef>
              <a:buNone/>
            </a:pPr>
            <a:endParaRPr lang="en-CA" baseline="0" dirty="0" smtClean="0"/>
          </a:p>
          <a:p>
            <a:pPr lvl="0">
              <a:spcBef>
                <a:spcPts val="0"/>
              </a:spcBef>
              <a:buNone/>
            </a:pPr>
            <a:r>
              <a:rPr lang="en-CA" baseline="0" dirty="0" smtClean="0"/>
              <a:t>This component of the tool is used to aggregate population level data and present a flexible dashboard for providers and care managers.</a:t>
            </a:r>
          </a:p>
          <a:p>
            <a:pPr lvl="0">
              <a:spcBef>
                <a:spcPts val="0"/>
              </a:spcBef>
              <a:buNone/>
            </a:pPr>
            <a:endParaRPr lang="en-CA" baseline="0" dirty="0" smtClean="0"/>
          </a:p>
          <a:p>
            <a:pPr lvl="0">
              <a:spcBef>
                <a:spcPts val="0"/>
              </a:spcBef>
              <a:buNone/>
            </a:pPr>
            <a:endParaRPr dirty="0"/>
          </a:p>
        </p:txBody>
      </p:sp>
    </p:spTree>
    <p:extLst>
      <p:ext uri="{BB962C8B-B14F-4D97-AF65-F5344CB8AC3E}">
        <p14:creationId xmlns:p14="http://schemas.microsoft.com/office/powerpoint/2010/main" val="391932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The final </a:t>
            </a:r>
            <a:r>
              <a:rPr lang="en-CA" baseline="0" dirty="0" smtClean="0"/>
              <a:t>Gantt chart for the Project.  Project schedule and deliverable dates were met</a:t>
            </a:r>
            <a:endParaRPr dirty="0"/>
          </a:p>
        </p:txBody>
      </p:sp>
    </p:spTree>
    <p:extLst>
      <p:ext uri="{BB962C8B-B14F-4D97-AF65-F5344CB8AC3E}">
        <p14:creationId xmlns:p14="http://schemas.microsoft.com/office/powerpoint/2010/main" val="958740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The Dashboard is constructed</a:t>
            </a:r>
            <a:r>
              <a:rPr lang="en-CA" baseline="0" dirty="0" smtClean="0"/>
              <a:t> using </a:t>
            </a:r>
            <a:r>
              <a:rPr lang="en-CA" baseline="0" dirty="0" err="1" smtClean="0"/>
              <a:t>Highcharts</a:t>
            </a:r>
            <a:r>
              <a:rPr lang="en-CA" baseline="0" dirty="0" smtClean="0"/>
              <a:t> and AngularJS for the front end.  This allows for a lightweight, responsive design.</a:t>
            </a:r>
          </a:p>
          <a:p>
            <a:pPr lvl="0">
              <a:spcBef>
                <a:spcPts val="0"/>
              </a:spcBef>
              <a:buNone/>
            </a:pPr>
            <a:endParaRPr lang="en-CA" baseline="0" dirty="0" smtClean="0"/>
          </a:p>
          <a:p>
            <a:pPr lvl="0">
              <a:spcBef>
                <a:spcPts val="0"/>
              </a:spcBef>
              <a:buNone/>
            </a:pPr>
            <a:r>
              <a:rPr lang="en-CA" baseline="0" dirty="0" smtClean="0"/>
              <a:t>The Backend has been developed in C# and uses dot Net HL7 FHIR library to connect with the FHIR server.  The Library simplifies working with the server since it conforms to the current FHIR specification.</a:t>
            </a:r>
          </a:p>
          <a:p>
            <a:pPr lvl="0">
              <a:spcBef>
                <a:spcPts val="0"/>
              </a:spcBef>
              <a:buNone/>
            </a:pPr>
            <a:endParaRPr lang="en-CA" baseline="0" dirty="0" smtClean="0"/>
          </a:p>
          <a:p>
            <a:pPr lvl="0">
              <a:spcBef>
                <a:spcPts val="0"/>
              </a:spcBef>
              <a:buNone/>
            </a:pPr>
            <a:r>
              <a:rPr lang="en-CA" baseline="0" dirty="0" smtClean="0"/>
              <a:t>Ultimately the project will be deployed as a website using Microsoft Azure services</a:t>
            </a:r>
            <a:endParaRPr dirty="0"/>
          </a:p>
        </p:txBody>
      </p:sp>
    </p:spTree>
    <p:extLst>
      <p:ext uri="{BB962C8B-B14F-4D97-AF65-F5344CB8AC3E}">
        <p14:creationId xmlns:p14="http://schemas.microsoft.com/office/powerpoint/2010/main" val="292487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The dashboard follows an MVC design</a:t>
            </a:r>
            <a:r>
              <a:rPr lang="en-CA" baseline="0" dirty="0" smtClean="0"/>
              <a:t> template</a:t>
            </a:r>
          </a:p>
          <a:p>
            <a:pPr lvl="0">
              <a:spcBef>
                <a:spcPts val="0"/>
              </a:spcBef>
              <a:buNone/>
            </a:pPr>
            <a:endParaRPr lang="en-CA" baseline="0" dirty="0" smtClean="0"/>
          </a:p>
          <a:p>
            <a:pPr lvl="0">
              <a:spcBef>
                <a:spcPts val="0"/>
              </a:spcBef>
              <a:buNone/>
            </a:pPr>
            <a:r>
              <a:rPr lang="en-CA" baseline="0" dirty="0" smtClean="0"/>
              <a:t>Model includes a graph data object and patient and observation objects to store the relevant data.</a:t>
            </a:r>
          </a:p>
          <a:p>
            <a:pPr lvl="0">
              <a:spcBef>
                <a:spcPts val="0"/>
              </a:spcBef>
              <a:buNone/>
            </a:pPr>
            <a:endParaRPr lang="en-CA" baseline="0" dirty="0" smtClean="0"/>
          </a:p>
          <a:p>
            <a:pPr lvl="0">
              <a:spcBef>
                <a:spcPts val="0"/>
              </a:spcBef>
              <a:buNone/>
            </a:pPr>
            <a:r>
              <a:rPr lang="en-CA" baseline="0" dirty="0" smtClean="0"/>
              <a:t>The controller queries the FHIR server, and prepares the data for the frontend or data exports.  The controller also delivers the data as a JSON payload to the view.</a:t>
            </a:r>
          </a:p>
          <a:p>
            <a:pPr lvl="0">
              <a:spcBef>
                <a:spcPts val="0"/>
              </a:spcBef>
              <a:buNone/>
            </a:pPr>
            <a:endParaRPr lang="en-CA" baseline="0" dirty="0" smtClean="0"/>
          </a:p>
          <a:p>
            <a:pPr lvl="0">
              <a:spcBef>
                <a:spcPts val="0"/>
              </a:spcBef>
              <a:buNone/>
            </a:pPr>
            <a:r>
              <a:rPr lang="en-CA" baseline="0" dirty="0" smtClean="0"/>
              <a:t>The view is the visual representation of the results and contains the user interface, triggering requests that will be sent to the controller </a:t>
            </a:r>
          </a:p>
          <a:p>
            <a:pPr lvl="0">
              <a:spcBef>
                <a:spcPts val="0"/>
              </a:spcBef>
              <a:buNone/>
            </a:pPr>
            <a:endParaRPr dirty="0"/>
          </a:p>
        </p:txBody>
      </p:sp>
    </p:spTree>
    <p:extLst>
      <p:ext uri="{BB962C8B-B14F-4D97-AF65-F5344CB8AC3E}">
        <p14:creationId xmlns:p14="http://schemas.microsoft.com/office/powerpoint/2010/main" val="2389989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55433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Since the last report, some of the challenges we’ve faced include</a:t>
            </a:r>
            <a:r>
              <a:rPr lang="en-CA" baseline="0" dirty="0" smtClean="0"/>
              <a:t> the limited data available in the FHIR server.  To properly prototype this kind of application we needed to generate a significant amount of data.</a:t>
            </a:r>
          </a:p>
          <a:p>
            <a:pPr lvl="0">
              <a:spcBef>
                <a:spcPts val="0"/>
              </a:spcBef>
              <a:buNone/>
            </a:pPr>
            <a:endParaRPr lang="en-CA" baseline="0" dirty="0" smtClean="0"/>
          </a:p>
          <a:p>
            <a:pPr lvl="0">
              <a:spcBef>
                <a:spcPts val="0"/>
              </a:spcBef>
              <a:buNone/>
            </a:pPr>
            <a:r>
              <a:rPr lang="en-CA" baseline="0" dirty="0" smtClean="0"/>
              <a:t>The large amount of data needed also causes challenges when communicating with the FHIR server, since responses have a size limit, requiring multiple requests that slow down the application</a:t>
            </a:r>
          </a:p>
          <a:p>
            <a:pPr lvl="0">
              <a:spcBef>
                <a:spcPts val="0"/>
              </a:spcBef>
              <a:buNone/>
            </a:pPr>
            <a:endParaRPr lang="en-CA" baseline="0" dirty="0" smtClean="0"/>
          </a:p>
          <a:p>
            <a:pPr lvl="0">
              <a:spcBef>
                <a:spcPts val="0"/>
              </a:spcBef>
              <a:buNone/>
            </a:pPr>
            <a:r>
              <a:rPr lang="en-CA" baseline="0" dirty="0" smtClean="0"/>
              <a:t>The FHIR query specifications have caused some challenges, for example creating queries that request subsets of value ranges.  This has resulted in the need to query more data than required and then managing the data in the application, again impacting performance.</a:t>
            </a:r>
          </a:p>
          <a:p>
            <a:pPr lvl="0">
              <a:spcBef>
                <a:spcPts val="0"/>
              </a:spcBef>
              <a:buNone/>
            </a:pPr>
            <a:endParaRPr lang="en-CA" baseline="0" dirty="0" smtClean="0"/>
          </a:p>
        </p:txBody>
      </p:sp>
    </p:spTree>
    <p:extLst>
      <p:ext uri="{BB962C8B-B14F-4D97-AF65-F5344CB8AC3E}">
        <p14:creationId xmlns:p14="http://schemas.microsoft.com/office/powerpoint/2010/main" val="82124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sz="1100" b="0" i="0" u="none" kern="1200" dirty="0" smtClean="0">
              <a:solidFill>
                <a:schemeClr val="tx1"/>
              </a:solidFill>
              <a:effectLst/>
              <a:latin typeface="+mn-lt"/>
              <a:ea typeface="+mn-ea"/>
              <a:cs typeface="+mn-cs"/>
            </a:endParaRPr>
          </a:p>
          <a:p>
            <a:r>
              <a:rPr lang="en-US" sz="1100" b="0" i="0" u="none" kern="1200" dirty="0" smtClean="0">
                <a:solidFill>
                  <a:schemeClr val="tx1"/>
                </a:solidFill>
                <a:effectLst/>
                <a:latin typeface="+mn-lt"/>
                <a:ea typeface="+mn-ea"/>
                <a:cs typeface="+mn-cs"/>
              </a:rPr>
              <a:t>This server is a Java HAPI-FHIR (version 1.4) that provides open-access to appropriately configured HAPI-FHIR clients (</a:t>
            </a:r>
            <a:r>
              <a:rPr lang="en-US" sz="1100" b="0" i="0" u="none" kern="1200" dirty="0" err="1" smtClean="0">
                <a:solidFill>
                  <a:schemeClr val="tx1"/>
                </a:solidFill>
                <a:effectLst/>
                <a:latin typeface="+mn-lt"/>
                <a:ea typeface="+mn-ea"/>
                <a:cs typeface="+mn-cs"/>
              </a:rPr>
              <a:t>hapi</a:t>
            </a:r>
            <a:r>
              <a:rPr lang="en-US" sz="1100" b="0" i="0" u="none" kern="1200" dirty="0" smtClean="0">
                <a:solidFill>
                  <a:schemeClr val="tx1"/>
                </a:solidFill>
                <a:effectLst/>
                <a:latin typeface="+mn-lt"/>
                <a:ea typeface="+mn-ea"/>
                <a:cs typeface="+mn-cs"/>
              </a:rPr>
              <a:t>-</a:t>
            </a:r>
            <a:r>
              <a:rPr lang="en-US" sz="1100" b="0" i="0" u="none" kern="1200" dirty="0" err="1" smtClean="0">
                <a:solidFill>
                  <a:schemeClr val="tx1"/>
                </a:solidFill>
                <a:effectLst/>
                <a:latin typeface="+mn-lt"/>
                <a:ea typeface="+mn-ea"/>
                <a:cs typeface="+mn-cs"/>
              </a:rPr>
              <a:t>fhir</a:t>
            </a:r>
            <a:r>
              <a:rPr lang="en-US" sz="1100" b="0" i="0" u="none" kern="1200" dirty="0" smtClean="0">
                <a:solidFill>
                  <a:schemeClr val="tx1"/>
                </a:solidFill>
                <a:effectLst/>
                <a:latin typeface="+mn-lt"/>
                <a:ea typeface="+mn-ea"/>
                <a:cs typeface="+mn-cs"/>
              </a:rPr>
              <a:t>-cli) allowing access to server content and web pages.  </a:t>
            </a:r>
          </a:p>
          <a:p>
            <a:r>
              <a:rPr lang="en-US" sz="1100" b="0" i="0" u="none" kern="1200" dirty="0" smtClean="0">
                <a:solidFill>
                  <a:schemeClr val="tx1"/>
                </a:solidFill>
                <a:effectLst/>
                <a:latin typeface="+mn-lt"/>
                <a:ea typeface="+mn-ea"/>
                <a:cs typeface="+mn-cs"/>
              </a:rPr>
              <a:t> </a:t>
            </a:r>
          </a:p>
          <a:p>
            <a:pPr lvl="0"/>
            <a:r>
              <a:rPr lang="en-US" sz="1100" b="0" i="0" u="none" kern="1200" dirty="0" smtClean="0">
                <a:solidFill>
                  <a:schemeClr val="tx1"/>
                </a:solidFill>
                <a:effectLst/>
                <a:latin typeface="+mn-lt"/>
                <a:ea typeface="+mn-ea"/>
                <a:cs typeface="+mn-cs"/>
              </a:rPr>
              <a:t>The Analytics &amp; Reporting module is invoked by other components of the Healthy Weight FHIR Suite through parameter passing.   The default parameter string should be provided in the exemplary general format:</a:t>
            </a:r>
          </a:p>
          <a:p>
            <a:r>
              <a:rPr lang="en-US" sz="1100" b="0" i="0" u="none" kern="1200" dirty="0" smtClean="0">
                <a:solidFill>
                  <a:schemeClr val="tx1"/>
                </a:solidFill>
                <a:effectLst/>
                <a:latin typeface="+mn-lt"/>
                <a:ea typeface="+mn-ea"/>
                <a:cs typeface="+mn-cs"/>
              </a:rPr>
              <a:t>http://cdc-obesity-dashboard.azurewebsites.net/#/ID#</a:t>
            </a:r>
          </a:p>
          <a:p>
            <a:r>
              <a:rPr lang="en-US" sz="1100" b="0" i="0" u="none" kern="1200" dirty="0" smtClean="0">
                <a:solidFill>
                  <a:schemeClr val="tx1"/>
                </a:solidFill>
                <a:effectLst/>
                <a:latin typeface="+mn-lt"/>
                <a:ea typeface="+mn-ea"/>
                <a:cs typeface="+mn-cs"/>
              </a:rPr>
              <a:t> </a:t>
            </a:r>
          </a:p>
          <a:p>
            <a:r>
              <a:rPr lang="en-US" sz="1100" b="0" i="0" u="none" kern="1200" dirty="0" smtClean="0">
                <a:solidFill>
                  <a:schemeClr val="tx1"/>
                </a:solidFill>
                <a:effectLst/>
                <a:latin typeface="+mn-lt"/>
                <a:ea typeface="+mn-ea"/>
                <a:cs typeface="+mn-cs"/>
              </a:rPr>
              <a:t>The first # is required.</a:t>
            </a:r>
          </a:p>
          <a:p>
            <a:r>
              <a:rPr lang="en-US" sz="1100" b="0" i="0" u="none" kern="1200" dirty="0" smtClean="0">
                <a:solidFill>
                  <a:schemeClr val="tx1"/>
                </a:solidFill>
                <a:effectLst/>
                <a:latin typeface="+mn-lt"/>
                <a:ea typeface="+mn-ea"/>
                <a:cs typeface="+mn-cs"/>
              </a:rPr>
              <a:t>The ID# represents a selected practice number </a:t>
            </a:r>
          </a:p>
          <a:p>
            <a:r>
              <a:rPr lang="en-US" sz="1100" b="0" i="0" u="none" kern="1200" dirty="0" smtClean="0">
                <a:solidFill>
                  <a:schemeClr val="tx1"/>
                </a:solidFill>
                <a:effectLst/>
                <a:latin typeface="+mn-lt"/>
                <a:ea typeface="+mn-ea"/>
                <a:cs typeface="+mn-cs"/>
              </a:rPr>
              <a:t>(use -1 for all data and numbers 1-5 for pre-configured test practices)</a:t>
            </a:r>
          </a:p>
          <a:p>
            <a:r>
              <a:rPr lang="en-US" sz="1100" b="0" i="0" u="none" kern="1200" dirty="0" smtClean="0">
                <a:solidFill>
                  <a:schemeClr val="tx1"/>
                </a:solidFill>
                <a:effectLst/>
                <a:latin typeface="+mn-lt"/>
                <a:ea typeface="+mn-ea"/>
                <a:cs typeface="+mn-cs"/>
              </a:rPr>
              <a:t> </a:t>
            </a:r>
          </a:p>
          <a:p>
            <a:r>
              <a:rPr lang="en-US" sz="1100" b="0" i="0" u="none" kern="1200" dirty="0" smtClean="0">
                <a:solidFill>
                  <a:schemeClr val="tx1"/>
                </a:solidFill>
                <a:effectLst/>
                <a:latin typeface="+mn-lt"/>
                <a:ea typeface="+mn-ea"/>
                <a:cs typeface="+mn-cs"/>
              </a:rPr>
              <a:t>When the Analytics &amp; Reporting module receives a parameter string, it will parse the string and generate output corresponding to pre-selected analytics and graphics.  This information may be accessed by directing a web-browser to the URL below:</a:t>
            </a:r>
          </a:p>
          <a:p>
            <a:r>
              <a:rPr lang="en-US" sz="1100" b="0" i="0" u="none" kern="1200" dirty="0" smtClean="0">
                <a:solidFill>
                  <a:schemeClr val="tx1"/>
                </a:solidFill>
                <a:effectLst/>
                <a:latin typeface="+mn-lt"/>
                <a:ea typeface="+mn-ea"/>
                <a:cs typeface="+mn-cs"/>
              </a:rPr>
              <a:t>http://cdc-obesity-dashboard.azurewebsites.net/#</a:t>
            </a:r>
            <a:endParaRPr lang="en-US" sz="1100" b="0" i="0" u="non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88426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34366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dirty="0"/>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grpSp>
      <p:sp>
        <p:nvSpPr>
          <p:cNvPr id="16" name="Shape 16"/>
          <p:cNvSpPr txBox="1">
            <a:spLocks noGrp="1"/>
          </p:cNvSpPr>
          <p:nvPr>
            <p:ph type="ctrTitle"/>
          </p:nvPr>
        </p:nvSpPr>
        <p:spPr>
          <a:xfrm>
            <a:off x="598100" y="1775222"/>
            <a:ext cx="8222100" cy="838799"/>
          </a:xfrm>
          <a:prstGeom prst="rect">
            <a:avLst/>
          </a:prstGeom>
        </p:spPr>
        <p:txBody>
          <a:bodyPr lIns="91425" tIns="91425" rIns="91425" bIns="91425"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899"/>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4"/>
            <a:chOff x="0" y="3903669"/>
            <a:chExt cx="9144000" cy="1239924"/>
          </a:xfrm>
        </p:grpSpPr>
        <p:sp>
          <p:nvSpPr>
            <p:cNvPr id="30" name="Shape 30"/>
            <p:cNvSpPr/>
            <p:nvPr/>
          </p:nvSpPr>
          <p:spPr>
            <a:xfrm>
              <a:off x="8154895" y="3903669"/>
              <a:ext cx="989099" cy="987899"/>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31" name="Shape 31"/>
            <p:cNvSpPr/>
            <p:nvPr/>
          </p:nvSpPr>
          <p:spPr>
            <a:xfrm flipH="1">
              <a:off x="6181162" y="3903669"/>
              <a:ext cx="989099" cy="987899"/>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32" name="Shape 32"/>
            <p:cNvSpPr/>
            <p:nvPr/>
          </p:nvSpPr>
          <p:spPr>
            <a:xfrm>
              <a:off x="7170274" y="3903669"/>
              <a:ext cx="989099" cy="987899"/>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dirty="0"/>
            </a:p>
          </p:txBody>
        </p:sp>
        <p:sp>
          <p:nvSpPr>
            <p:cNvPr id="33" name="Shape 33"/>
            <p:cNvSpPr/>
            <p:nvPr/>
          </p:nvSpPr>
          <p:spPr>
            <a:xfrm rot="10800000">
              <a:off x="8154757" y="3903682"/>
              <a:ext cx="989099" cy="987899"/>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dirty="0"/>
            </a:p>
          </p:txBody>
        </p:sp>
        <p:sp>
          <p:nvSpPr>
            <p:cNvPr id="34" name="Shape 34"/>
            <p:cNvSpPr/>
            <p:nvPr/>
          </p:nvSpPr>
          <p:spPr>
            <a:xfrm>
              <a:off x="0" y="4891594"/>
              <a:ext cx="9144000" cy="2519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dirty="0"/>
            </a:p>
          </p:txBody>
        </p:sp>
      </p:grpSp>
      <p:sp>
        <p:nvSpPr>
          <p:cNvPr id="35" name="Shape 35"/>
          <p:cNvSpPr txBox="1">
            <a:spLocks noGrp="1"/>
          </p:cNvSpPr>
          <p:nvPr>
            <p:ph type="title"/>
          </p:nvPr>
        </p:nvSpPr>
        <p:spPr>
          <a:xfrm>
            <a:off x="311700" y="410000"/>
            <a:ext cx="8520599"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599"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599"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229975"/>
            <a:ext cx="3999899"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229975"/>
            <a:ext cx="3999899"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599"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8" name="Shape 48"/>
          <p:cNvSpPr txBox="1">
            <a:spLocks noGrp="1"/>
          </p:cNvSpPr>
          <p:nvPr>
            <p:ph type="body" idx="1"/>
          </p:nvPr>
        </p:nvSpPr>
        <p:spPr>
          <a:xfrm>
            <a:off x="311700" y="1465804"/>
            <a:ext cx="2807999" cy="3103199"/>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9" name="Shape 49"/>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dirty="0"/>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dirty="0"/>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dirty="0"/>
            </a:p>
          </p:txBody>
        </p:sp>
      </p:grpSp>
      <p:sp>
        <p:nvSpPr>
          <p:cNvPr id="57" name="Shape 57"/>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799"/>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dirty="0"/>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dirty="0"/>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dirty="0"/>
            </a:p>
          </p:txBody>
        </p:sp>
      </p:grpSp>
      <p:sp>
        <p:nvSpPr>
          <p:cNvPr id="76" name="Shape 76"/>
          <p:cNvSpPr txBox="1">
            <a:spLocks noGrp="1"/>
          </p:cNvSpPr>
          <p:nvPr>
            <p:ph type="title"/>
          </p:nvPr>
        </p:nvSpPr>
        <p:spPr>
          <a:xfrm>
            <a:off x="311700" y="1256050"/>
            <a:ext cx="8520599" cy="20307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599" cy="12819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dk2"/>
                </a:solidFill>
              </a:rPr>
              <a:t>‹#›</a:t>
            </a:fld>
            <a:endParaRPr lang="en">
              <a:solidFill>
                <a:schemeClr val="dk2"/>
              </a:solidFill>
            </a:endParaRPr>
          </a:p>
        </p:txBody>
      </p:sp>
    </p:spTree>
    <p:extLst>
      <p:ext uri="{BB962C8B-B14F-4D97-AF65-F5344CB8AC3E}">
        <p14:creationId xmlns:p14="http://schemas.microsoft.com/office/powerpoint/2010/main" val="113395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599" cy="6078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599" cy="3339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audio" Target="../media/audio4.wav"/><Relationship Id="rId1" Type="http://schemas.openxmlformats.org/officeDocument/2006/relationships/slideLayout" Target="../slideLayouts/slideLayout4.xml"/><Relationship Id="rId4" Type="http://schemas.openxmlformats.org/officeDocument/2006/relationships/audio" Target="../media/audio4.wav"/></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polaris.i3l.gatech.edu:8080/gt-fhir-webapp/base/"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cdc-obesity-dashboard.azurewebsites.net/" TargetMode="External"/><Relationship Id="rId4" Type="http://schemas.openxmlformats.org/officeDocument/2006/relationships/hyperlink" Target="http://cdc-obesity-dashboard.azurewebsites.net/#/ID#"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69182" y="858913"/>
            <a:ext cx="9074817" cy="4284587"/>
          </a:xfrm>
          <a:prstGeom prst="rect">
            <a:avLst/>
          </a:prstGeom>
        </p:spPr>
        <p:txBody>
          <a:bodyPr lIns="91425" tIns="91425" rIns="91425" bIns="91425" anchor="b" anchorCtr="0">
            <a:noAutofit/>
          </a:bodyPr>
          <a:lstStyle/>
          <a:p>
            <a:pPr lvl="0" algn="ctr" rtl="0">
              <a:lnSpc>
                <a:spcPct val="120000"/>
              </a:lnSpc>
              <a:spcBef>
                <a:spcPts val="0"/>
              </a:spcBef>
              <a:buNone/>
            </a:pPr>
            <a:r>
              <a:rPr lang="en" sz="5200" dirty="0">
                <a:solidFill>
                  <a:srgbClr val="D9D9D9"/>
                </a:solidFill>
                <a:latin typeface="Arial"/>
                <a:ea typeface="Arial"/>
                <a:cs typeface="Arial"/>
                <a:sym typeface="Arial"/>
              </a:rPr>
              <a:t>Healthy Weight on </a:t>
            </a:r>
            <a:r>
              <a:rPr lang="en" sz="5200" dirty="0" smtClean="0">
                <a:solidFill>
                  <a:srgbClr val="D9D9D9"/>
                </a:solidFill>
                <a:latin typeface="Arial"/>
                <a:ea typeface="Arial"/>
                <a:cs typeface="Arial"/>
                <a:sym typeface="Arial"/>
              </a:rPr>
              <a:t>FHIR</a:t>
            </a:r>
            <a:br>
              <a:rPr lang="en" sz="5200" dirty="0" smtClean="0">
                <a:solidFill>
                  <a:srgbClr val="D9D9D9"/>
                </a:solidFill>
                <a:latin typeface="Arial"/>
                <a:ea typeface="Arial"/>
                <a:cs typeface="Arial"/>
                <a:sym typeface="Arial"/>
              </a:rPr>
            </a:br>
            <a:r>
              <a:rPr lang="en" sz="2800" dirty="0" smtClean="0">
                <a:solidFill>
                  <a:srgbClr val="B6D7A8"/>
                </a:solidFill>
                <a:latin typeface="Arial"/>
                <a:ea typeface="Arial"/>
                <a:cs typeface="Arial"/>
                <a:sym typeface="Arial"/>
              </a:rPr>
              <a:t>CDC </a:t>
            </a:r>
            <a:r>
              <a:rPr lang="en" sz="2800" dirty="0">
                <a:solidFill>
                  <a:srgbClr val="B6D7A8"/>
                </a:solidFill>
                <a:latin typeface="Arial"/>
                <a:ea typeface="Arial"/>
                <a:cs typeface="Arial"/>
                <a:sym typeface="Arial"/>
              </a:rPr>
              <a:t>Analytics Reporting Application</a:t>
            </a:r>
          </a:p>
          <a:p>
            <a:pPr lvl="0" algn="ctr" rtl="0">
              <a:lnSpc>
                <a:spcPct val="120000"/>
              </a:lnSpc>
              <a:spcBef>
                <a:spcPts val="0"/>
              </a:spcBef>
              <a:buNone/>
            </a:pPr>
            <a:r>
              <a:rPr lang="en" sz="2400" dirty="0" smtClean="0">
                <a:solidFill>
                  <a:srgbClr val="D9D9D9"/>
                </a:solidFill>
                <a:latin typeface="Arial"/>
                <a:ea typeface="Arial"/>
                <a:cs typeface="Arial"/>
                <a:sym typeface="Arial"/>
              </a:rPr>
              <a:t/>
            </a:r>
            <a:br>
              <a:rPr lang="en" sz="2400" dirty="0" smtClean="0">
                <a:solidFill>
                  <a:srgbClr val="D9D9D9"/>
                </a:solidFill>
                <a:latin typeface="Arial"/>
                <a:ea typeface="Arial"/>
                <a:cs typeface="Arial"/>
                <a:sym typeface="Arial"/>
              </a:rPr>
            </a:br>
            <a:r>
              <a:rPr lang="en" sz="2400" dirty="0">
                <a:solidFill>
                  <a:srgbClr val="D9D9D9"/>
                </a:solidFill>
                <a:latin typeface="Arial"/>
                <a:ea typeface="Arial"/>
                <a:cs typeface="Arial"/>
                <a:sym typeface="Arial"/>
              </a:rPr>
              <a:t/>
            </a:r>
            <a:br>
              <a:rPr lang="en" sz="2400" dirty="0">
                <a:solidFill>
                  <a:srgbClr val="D9D9D9"/>
                </a:solidFill>
                <a:latin typeface="Arial"/>
                <a:ea typeface="Arial"/>
                <a:cs typeface="Arial"/>
                <a:sym typeface="Arial"/>
              </a:rPr>
            </a:br>
            <a:r>
              <a:rPr lang="en" sz="2400" dirty="0" smtClean="0">
                <a:solidFill>
                  <a:srgbClr val="D9D9D9"/>
                </a:solidFill>
                <a:latin typeface="Arial"/>
                <a:ea typeface="Arial"/>
                <a:cs typeface="Arial"/>
                <a:sym typeface="Arial"/>
              </a:rPr>
              <a:t>Team-Too</a:t>
            </a:r>
            <a:br>
              <a:rPr lang="en" sz="2400" dirty="0" smtClean="0">
                <a:solidFill>
                  <a:srgbClr val="D9D9D9"/>
                </a:solidFill>
                <a:latin typeface="Arial"/>
                <a:ea typeface="Arial"/>
                <a:cs typeface="Arial"/>
                <a:sym typeface="Arial"/>
              </a:rPr>
            </a:br>
            <a:r>
              <a:rPr lang="en" sz="2400" dirty="0" smtClean="0">
                <a:solidFill>
                  <a:srgbClr val="D9D9D9"/>
                </a:solidFill>
                <a:latin typeface="Arial"/>
                <a:ea typeface="Arial"/>
                <a:cs typeface="Arial"/>
                <a:sym typeface="Arial"/>
              </a:rPr>
              <a:t>Deliverable 4: Final Report</a:t>
            </a:r>
            <a:endParaRPr lang="en" sz="2400" dirty="0">
              <a:solidFill>
                <a:srgbClr val="D9D9D9"/>
              </a:solidFill>
              <a:latin typeface="Arial"/>
              <a:ea typeface="Arial"/>
              <a:cs typeface="Arial"/>
              <a:sym typeface="Arial"/>
            </a:endParaRPr>
          </a:p>
          <a:p>
            <a:pPr lvl="0">
              <a:spcBef>
                <a:spcPts val="0"/>
              </a:spcBef>
              <a:buNone/>
            </a:pPr>
            <a:endParaRPr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ransition spd="slow" advClick="0" advTm="806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1" y="600363"/>
            <a:ext cx="3528290" cy="1063337"/>
          </a:xfrm>
          <a:prstGeom prst="rect">
            <a:avLst/>
          </a:prstGeom>
        </p:spPr>
        <p:txBody>
          <a:bodyPr lIns="91425" tIns="91425" rIns="91425" bIns="91425" anchor="b" anchorCtr="0">
            <a:noAutofit/>
          </a:bodyPr>
          <a:lstStyle/>
          <a:p>
            <a:pPr lvl="0" algn="ctr"/>
            <a:r>
              <a:rPr lang="en-US" dirty="0" smtClean="0"/>
              <a:t>Data Export</a:t>
            </a:r>
            <a:endParaRPr lang="en" dirty="0"/>
          </a:p>
        </p:txBody>
      </p:sp>
      <p:sp>
        <p:nvSpPr>
          <p:cNvPr id="6" name="TextBox 5"/>
          <p:cNvSpPr txBox="1"/>
          <p:nvPr/>
        </p:nvSpPr>
        <p:spPr>
          <a:xfrm>
            <a:off x="4571999" y="3709851"/>
            <a:ext cx="3213463" cy="1110343"/>
          </a:xfrm>
          <a:prstGeom prst="rect">
            <a:avLst/>
          </a:prstGeom>
          <a:noFill/>
        </p:spPr>
        <p:txBody>
          <a:bodyPr wrap="square" rtlCol="0">
            <a:spAutoFit/>
          </a:bodyPr>
          <a:lstStyle/>
          <a:p>
            <a:endParaRPr lang="en-US" dirty="0"/>
          </a:p>
        </p:txBody>
      </p:sp>
      <p:pic>
        <p:nvPicPr>
          <p:cNvPr id="4" name="Picture 3"/>
          <p:cNvPicPr>
            <a:picLocks noChangeAspect="1"/>
          </p:cNvPicPr>
          <p:nvPr/>
        </p:nvPicPr>
        <p:blipFill>
          <a:blip r:embed="rId4"/>
          <a:stretch>
            <a:fillRect/>
          </a:stretch>
        </p:blipFill>
        <p:spPr>
          <a:xfrm>
            <a:off x="3750029" y="77634"/>
            <a:ext cx="4407971" cy="2541930"/>
          </a:xfrm>
          <a:prstGeom prst="rect">
            <a:avLst/>
          </a:prstGeom>
        </p:spPr>
      </p:pic>
      <p:pic>
        <p:nvPicPr>
          <p:cNvPr id="7" name="Picture 6"/>
          <p:cNvPicPr>
            <a:picLocks noChangeAspect="1"/>
          </p:cNvPicPr>
          <p:nvPr/>
        </p:nvPicPr>
        <p:blipFill>
          <a:blip r:embed="rId5"/>
          <a:stretch>
            <a:fillRect/>
          </a:stretch>
        </p:blipFill>
        <p:spPr>
          <a:xfrm>
            <a:off x="3750029" y="3101195"/>
            <a:ext cx="5172231" cy="1510475"/>
          </a:xfrm>
          <a:prstGeom prst="rect">
            <a:avLst/>
          </a:prstGeom>
        </p:spPr>
      </p:pic>
      <p:sp>
        <p:nvSpPr>
          <p:cNvPr id="10" name="TextBox 9"/>
          <p:cNvSpPr txBox="1"/>
          <p:nvPr/>
        </p:nvSpPr>
        <p:spPr>
          <a:xfrm>
            <a:off x="3750028" y="2697198"/>
            <a:ext cx="4407971" cy="369332"/>
          </a:xfrm>
          <a:prstGeom prst="rect">
            <a:avLst/>
          </a:prstGeom>
          <a:noFill/>
        </p:spPr>
        <p:txBody>
          <a:bodyPr wrap="square" rtlCol="0">
            <a:spAutoFit/>
          </a:bodyPr>
          <a:lstStyle/>
          <a:p>
            <a:pPr marL="285750" indent="-285750">
              <a:buFont typeface="Arial" panose="020B0604020202020204" pitchFamily="34" charset="0"/>
              <a:buChar char="•"/>
            </a:pPr>
            <a:r>
              <a:rPr lang="en-CA" sz="1800" dirty="0">
                <a:solidFill>
                  <a:schemeClr val="bg1"/>
                </a:solidFill>
              </a:rPr>
              <a:t>XML Output</a:t>
            </a:r>
            <a:endParaRPr lang="en-US" sz="1800" dirty="0">
              <a:solidFill>
                <a:schemeClr val="bg1"/>
              </a:solidFill>
            </a:endParaRPr>
          </a:p>
        </p:txBody>
      </p:sp>
      <p:sp>
        <p:nvSpPr>
          <p:cNvPr id="12" name="TextBox 11"/>
          <p:cNvSpPr txBox="1"/>
          <p:nvPr/>
        </p:nvSpPr>
        <p:spPr>
          <a:xfrm>
            <a:off x="3750028" y="4646335"/>
            <a:ext cx="3277789" cy="369332"/>
          </a:xfrm>
          <a:prstGeom prst="rect">
            <a:avLst/>
          </a:prstGeom>
          <a:noFill/>
        </p:spPr>
        <p:txBody>
          <a:bodyPr wrap="square" rtlCol="0">
            <a:spAutoFit/>
          </a:bodyPr>
          <a:lstStyle/>
          <a:p>
            <a:pPr marL="285750" indent="-285750">
              <a:buFont typeface="Arial" panose="020B0604020202020204" pitchFamily="34" charset="0"/>
              <a:buChar char="•"/>
            </a:pPr>
            <a:r>
              <a:rPr lang="en-CA" sz="1800" dirty="0">
                <a:solidFill>
                  <a:schemeClr val="bg1"/>
                </a:solidFill>
              </a:rPr>
              <a:t>CSV Output</a:t>
            </a:r>
            <a:endParaRPr lang="en-US" sz="1800" dirty="0">
              <a:solidFill>
                <a:schemeClr val="bg1"/>
              </a:solidFill>
            </a:endParaRPr>
          </a:p>
        </p:txBody>
      </p:sp>
      <p:sp>
        <p:nvSpPr>
          <p:cNvPr id="13" name="Rectangle 12"/>
          <p:cNvSpPr/>
          <p:nvPr/>
        </p:nvSpPr>
        <p:spPr>
          <a:xfrm>
            <a:off x="36914" y="1912368"/>
            <a:ext cx="3380508" cy="1631216"/>
          </a:xfrm>
          <a:prstGeom prst="rect">
            <a:avLst/>
          </a:prstGeom>
        </p:spPr>
        <p:txBody>
          <a:bodyPr wrap="square">
            <a:spAutoFit/>
          </a:bodyPr>
          <a:lstStyle/>
          <a:p>
            <a:endParaRPr lang="en" sz="2000" dirty="0">
              <a:solidFill>
                <a:srgbClr val="735671"/>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All Results Exportable</a:t>
            </a:r>
          </a:p>
          <a:p>
            <a:pPr marL="285750" indent="-285750">
              <a:buFont typeface="Wingdings" panose="05000000000000000000" pitchFamily="2" charset="2"/>
              <a:buChar char="ü"/>
            </a:pPr>
            <a:endParaRPr lang="en" sz="2000" dirty="0">
              <a:solidFill>
                <a:schemeClr val="accent2"/>
              </a:solidFill>
              <a:latin typeface="Roboto" panose="020B0604020202020204" charset="0"/>
              <a:ea typeface="Roboto" panose="020B0604020202020204" charset="0"/>
              <a:cs typeface="Roboto" panose="020B0604020202020204" charset="0"/>
            </a:endParaRPr>
          </a:p>
          <a:p>
            <a:pPr marL="285750" indent="-285750">
              <a:buFont typeface="Wingdings" panose="05000000000000000000" pitchFamily="2" charset="2"/>
              <a:buChar char="ü"/>
            </a:pPr>
            <a:r>
              <a:rPr lang="en" sz="2000" dirty="0" smtClean="0">
                <a:solidFill>
                  <a:schemeClr val="accent2"/>
                </a:solidFill>
                <a:latin typeface="Roboto" panose="020B0604020202020204" charset="0"/>
                <a:ea typeface="Roboto" panose="020B0604020202020204" charset="0"/>
                <a:cs typeface="Roboto" panose="020B0604020202020204" charset="0"/>
              </a:rPr>
              <a:t>CSV or XML Format</a:t>
            </a:r>
          </a:p>
          <a:p>
            <a:pPr marL="285750" indent="-285750">
              <a:buFont typeface="Wingdings" panose="05000000000000000000" pitchFamily="2" charset="2"/>
              <a:buChar char="ü"/>
            </a:pPr>
            <a:endParaRPr lang="en" sz="2000" dirty="0" smtClean="0">
              <a:solidFill>
                <a:schemeClr val="accent2"/>
              </a:solidFill>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1959516165"/>
      </p:ext>
    </p:extLst>
  </p:cSld>
  <p:clrMapOvr>
    <a:masterClrMapping/>
  </p:clrMapOvr>
  <p:transition spd="slow" advClick="0" advTm="18200">
    <p:cut/>
    <p:sndAc>
      <p:stSnd>
        <p:snd r:embed="rId3" name="Slide12.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9869" y="109922"/>
            <a:ext cx="4114800" cy="607800"/>
          </a:xfrm>
        </p:spPr>
        <p:txBody>
          <a:bodyPr/>
          <a:lstStyle/>
          <a:p>
            <a:pPr algn="ctr"/>
            <a:r>
              <a:rPr lang="en-US" sz="4400" dirty="0" smtClean="0"/>
              <a:t>Thank You!</a:t>
            </a:r>
            <a:endParaRPr lang="en-US" sz="4400" dirty="0"/>
          </a:p>
        </p:txBody>
      </p:sp>
      <p:sp>
        <p:nvSpPr>
          <p:cNvPr id="3" name="Rectangle 2"/>
          <p:cNvSpPr/>
          <p:nvPr/>
        </p:nvSpPr>
        <p:spPr>
          <a:xfrm>
            <a:off x="3375208" y="977264"/>
            <a:ext cx="2357608" cy="33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 name="Shape 183"/>
          <p:cNvSpPr txBox="1">
            <a:spLocks/>
          </p:cNvSpPr>
          <p:nvPr/>
        </p:nvSpPr>
        <p:spPr>
          <a:xfrm>
            <a:off x="3588212" y="2729241"/>
            <a:ext cx="1981024" cy="6078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a:buNone/>
              <a:defRPr sz="3000" b="0" i="0" u="none" strike="noStrike" cap="none">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r>
              <a:rPr lang="en" dirty="0" smtClean="0"/>
              <a:t>Team-Too</a:t>
            </a:r>
            <a:endParaRPr lang="en" dirty="0"/>
          </a:p>
        </p:txBody>
      </p:sp>
      <p:sp>
        <p:nvSpPr>
          <p:cNvPr id="5" name="Shape 186"/>
          <p:cNvSpPr txBox="1">
            <a:spLocks/>
          </p:cNvSpPr>
          <p:nvPr/>
        </p:nvSpPr>
        <p:spPr>
          <a:xfrm>
            <a:off x="3375196" y="977264"/>
            <a:ext cx="2357620" cy="33527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lnSpc>
                <a:spcPct val="100000"/>
              </a:lnSpc>
              <a:spcAft>
                <a:spcPts val="0"/>
              </a:spcAft>
            </a:pPr>
            <a:r>
              <a:rPr lang="en" sz="1100" smtClean="0">
                <a:solidFill>
                  <a:schemeClr val="bg1"/>
                </a:solidFill>
                <a:latin typeface="+mn-lt"/>
              </a:rPr>
              <a:t>Project Manager</a:t>
            </a:r>
          </a:p>
          <a:p>
            <a:pPr algn="ctr">
              <a:lnSpc>
                <a:spcPct val="100000"/>
              </a:lnSpc>
              <a:spcAft>
                <a:spcPts val="0"/>
              </a:spcAft>
            </a:pPr>
            <a:r>
              <a:rPr lang="en" sz="1100" smtClean="0">
                <a:solidFill>
                  <a:schemeClr val="bg1"/>
                </a:solidFill>
                <a:latin typeface="+mn-lt"/>
              </a:rPr>
              <a:t>Developer</a:t>
            </a:r>
            <a:endParaRPr lang="en" sz="1100" dirty="0">
              <a:solidFill>
                <a:schemeClr val="bg1"/>
              </a:solidFill>
              <a:latin typeface="+mn-lt"/>
            </a:endParaRPr>
          </a:p>
        </p:txBody>
      </p:sp>
      <p:sp>
        <p:nvSpPr>
          <p:cNvPr id="6" name="Rectangle 5"/>
          <p:cNvSpPr/>
          <p:nvPr/>
        </p:nvSpPr>
        <p:spPr>
          <a:xfrm>
            <a:off x="3375196" y="1312543"/>
            <a:ext cx="2357608" cy="7712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7" name="Rectangle 6"/>
          <p:cNvSpPr/>
          <p:nvPr/>
        </p:nvSpPr>
        <p:spPr>
          <a:xfrm>
            <a:off x="3375184" y="1806293"/>
            <a:ext cx="2357619" cy="261610"/>
          </a:xfrm>
          <a:prstGeom prst="rect">
            <a:avLst/>
          </a:prstGeom>
        </p:spPr>
        <p:txBody>
          <a:bodyPr wrap="square">
            <a:spAutoFit/>
          </a:bodyPr>
          <a:lstStyle/>
          <a:p>
            <a:pPr algn="ctr"/>
            <a:r>
              <a:rPr lang="en-US" sz="1100" b="1" dirty="0" smtClean="0">
                <a:latin typeface="+mn-lt"/>
              </a:rPr>
              <a:t>Data analysis &amp; reporting</a:t>
            </a:r>
            <a:endParaRPr lang="en-US" sz="1100" b="1" dirty="0">
              <a:latin typeface="+mn-lt"/>
            </a:endParaRPr>
          </a:p>
        </p:txBody>
      </p:sp>
      <p:sp>
        <p:nvSpPr>
          <p:cNvPr id="8" name="Rectangle 7"/>
          <p:cNvSpPr/>
          <p:nvPr/>
        </p:nvSpPr>
        <p:spPr>
          <a:xfrm>
            <a:off x="3375184" y="1334403"/>
            <a:ext cx="2357619" cy="261610"/>
          </a:xfrm>
          <a:prstGeom prst="rect">
            <a:avLst/>
          </a:prstGeom>
        </p:spPr>
        <p:txBody>
          <a:bodyPr wrap="square">
            <a:spAutoFit/>
          </a:bodyPr>
          <a:lstStyle/>
          <a:p>
            <a:pPr algn="ctr"/>
            <a:r>
              <a:rPr lang="en-US" sz="1100" dirty="0">
                <a:latin typeface="+mn-lt"/>
              </a:rPr>
              <a:t>Daniel Hegberg</a:t>
            </a:r>
          </a:p>
        </p:txBody>
      </p:sp>
      <p:sp>
        <p:nvSpPr>
          <p:cNvPr id="9" name="Rectangle 8"/>
          <p:cNvSpPr/>
          <p:nvPr/>
        </p:nvSpPr>
        <p:spPr>
          <a:xfrm>
            <a:off x="980001" y="2438643"/>
            <a:ext cx="2357608" cy="33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0" name="Shape 186"/>
          <p:cNvSpPr txBox="1">
            <a:spLocks/>
          </p:cNvSpPr>
          <p:nvPr/>
        </p:nvSpPr>
        <p:spPr>
          <a:xfrm>
            <a:off x="979989" y="2438643"/>
            <a:ext cx="2357620" cy="33527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lnSpc>
                <a:spcPct val="100000"/>
              </a:lnSpc>
              <a:spcAft>
                <a:spcPts val="0"/>
              </a:spcAft>
            </a:pPr>
            <a:r>
              <a:rPr lang="en" sz="1100" dirty="0" smtClean="0">
                <a:solidFill>
                  <a:schemeClr val="bg1"/>
                </a:solidFill>
                <a:latin typeface="+mn-lt"/>
              </a:rPr>
              <a:t>Frontend Developer</a:t>
            </a:r>
            <a:endParaRPr lang="en" sz="1100" dirty="0">
              <a:solidFill>
                <a:schemeClr val="bg1"/>
              </a:solidFill>
              <a:latin typeface="+mn-lt"/>
            </a:endParaRPr>
          </a:p>
        </p:txBody>
      </p:sp>
      <p:sp>
        <p:nvSpPr>
          <p:cNvPr id="11" name="Rectangle 10"/>
          <p:cNvSpPr/>
          <p:nvPr/>
        </p:nvSpPr>
        <p:spPr>
          <a:xfrm>
            <a:off x="979989" y="2773922"/>
            <a:ext cx="2357608" cy="7712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2" name="Rectangle 11"/>
          <p:cNvSpPr/>
          <p:nvPr/>
        </p:nvSpPr>
        <p:spPr>
          <a:xfrm>
            <a:off x="979977" y="3271393"/>
            <a:ext cx="2357619" cy="261610"/>
          </a:xfrm>
          <a:prstGeom prst="rect">
            <a:avLst/>
          </a:prstGeom>
        </p:spPr>
        <p:txBody>
          <a:bodyPr wrap="square">
            <a:spAutoFit/>
          </a:bodyPr>
          <a:lstStyle/>
          <a:p>
            <a:pPr algn="ctr"/>
            <a:r>
              <a:rPr lang="en-US" sz="1100" b="1" dirty="0" smtClean="0">
                <a:latin typeface="+mn-lt"/>
              </a:rPr>
              <a:t>User Interface Design</a:t>
            </a:r>
            <a:endParaRPr lang="en-US" sz="1100" b="1" dirty="0">
              <a:latin typeface="+mn-lt"/>
            </a:endParaRPr>
          </a:p>
        </p:txBody>
      </p:sp>
      <p:sp>
        <p:nvSpPr>
          <p:cNvPr id="13" name="Rectangle 12"/>
          <p:cNvSpPr/>
          <p:nvPr/>
        </p:nvSpPr>
        <p:spPr>
          <a:xfrm>
            <a:off x="982411" y="2804397"/>
            <a:ext cx="2357619" cy="261610"/>
          </a:xfrm>
          <a:prstGeom prst="rect">
            <a:avLst/>
          </a:prstGeom>
        </p:spPr>
        <p:txBody>
          <a:bodyPr wrap="square">
            <a:spAutoFit/>
          </a:bodyPr>
          <a:lstStyle/>
          <a:p>
            <a:pPr algn="ctr"/>
            <a:r>
              <a:rPr lang="en-US" sz="1100" dirty="0" smtClean="0">
                <a:latin typeface="+mn-lt"/>
              </a:rPr>
              <a:t>David Bailey</a:t>
            </a:r>
            <a:endParaRPr lang="en-US" sz="1100" dirty="0">
              <a:latin typeface="+mn-lt"/>
            </a:endParaRPr>
          </a:p>
        </p:txBody>
      </p:sp>
      <p:sp>
        <p:nvSpPr>
          <p:cNvPr id="14" name="Rectangle 13"/>
          <p:cNvSpPr/>
          <p:nvPr/>
        </p:nvSpPr>
        <p:spPr>
          <a:xfrm>
            <a:off x="5732827" y="2453343"/>
            <a:ext cx="2357608" cy="33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5" name="Shape 186"/>
          <p:cNvSpPr txBox="1">
            <a:spLocks/>
          </p:cNvSpPr>
          <p:nvPr/>
        </p:nvSpPr>
        <p:spPr>
          <a:xfrm>
            <a:off x="5732815" y="2453343"/>
            <a:ext cx="2357620" cy="33527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lnSpc>
                <a:spcPct val="100000"/>
              </a:lnSpc>
              <a:spcAft>
                <a:spcPts val="0"/>
              </a:spcAft>
            </a:pPr>
            <a:r>
              <a:rPr lang="en" sz="1100" dirty="0" smtClean="0">
                <a:solidFill>
                  <a:schemeClr val="bg1"/>
                </a:solidFill>
                <a:latin typeface="+mn-lt"/>
              </a:rPr>
              <a:t>Backend Developer</a:t>
            </a:r>
            <a:endParaRPr lang="en" sz="1100" dirty="0">
              <a:solidFill>
                <a:schemeClr val="bg1"/>
              </a:solidFill>
              <a:latin typeface="+mn-lt"/>
            </a:endParaRPr>
          </a:p>
        </p:txBody>
      </p:sp>
      <p:sp>
        <p:nvSpPr>
          <p:cNvPr id="16" name="Rectangle 15"/>
          <p:cNvSpPr/>
          <p:nvPr/>
        </p:nvSpPr>
        <p:spPr>
          <a:xfrm>
            <a:off x="5732815" y="2788622"/>
            <a:ext cx="2357608" cy="7712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7" name="Rectangle 16"/>
          <p:cNvSpPr/>
          <p:nvPr/>
        </p:nvSpPr>
        <p:spPr>
          <a:xfrm>
            <a:off x="5721146" y="3283597"/>
            <a:ext cx="2357619" cy="261610"/>
          </a:xfrm>
          <a:prstGeom prst="rect">
            <a:avLst/>
          </a:prstGeom>
        </p:spPr>
        <p:txBody>
          <a:bodyPr wrap="square">
            <a:spAutoFit/>
          </a:bodyPr>
          <a:lstStyle/>
          <a:p>
            <a:pPr algn="ctr"/>
            <a:r>
              <a:rPr lang="en-US" sz="1100" b="1" dirty="0" smtClean="0">
                <a:latin typeface="+mn-lt"/>
              </a:rPr>
              <a:t>Report generation</a:t>
            </a:r>
            <a:endParaRPr lang="en-US" sz="1100" b="1" dirty="0">
              <a:latin typeface="+mn-lt"/>
            </a:endParaRPr>
          </a:p>
        </p:txBody>
      </p:sp>
      <p:sp>
        <p:nvSpPr>
          <p:cNvPr id="18" name="Rectangle 17"/>
          <p:cNvSpPr/>
          <p:nvPr/>
        </p:nvSpPr>
        <p:spPr>
          <a:xfrm>
            <a:off x="5732803" y="2856323"/>
            <a:ext cx="2357619" cy="261610"/>
          </a:xfrm>
          <a:prstGeom prst="rect">
            <a:avLst/>
          </a:prstGeom>
        </p:spPr>
        <p:txBody>
          <a:bodyPr wrap="square">
            <a:spAutoFit/>
          </a:bodyPr>
          <a:lstStyle/>
          <a:p>
            <a:pPr algn="ctr"/>
            <a:r>
              <a:rPr lang="en-US" sz="1100" dirty="0">
                <a:latin typeface="+mn-lt"/>
              </a:rPr>
              <a:t>David Stevens</a:t>
            </a:r>
          </a:p>
        </p:txBody>
      </p:sp>
      <p:sp>
        <p:nvSpPr>
          <p:cNvPr id="19" name="Rectangle 18"/>
          <p:cNvSpPr/>
          <p:nvPr/>
        </p:nvSpPr>
        <p:spPr>
          <a:xfrm>
            <a:off x="3375208" y="3925344"/>
            <a:ext cx="2357608" cy="339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0" name="Shape 186"/>
          <p:cNvSpPr txBox="1">
            <a:spLocks/>
          </p:cNvSpPr>
          <p:nvPr/>
        </p:nvSpPr>
        <p:spPr>
          <a:xfrm>
            <a:off x="3375196" y="3925344"/>
            <a:ext cx="2357620" cy="33527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lnSpc>
                <a:spcPct val="100000"/>
              </a:lnSpc>
              <a:spcAft>
                <a:spcPts val="0"/>
              </a:spcAft>
            </a:pPr>
            <a:r>
              <a:rPr lang="en" sz="1100" dirty="0" smtClean="0">
                <a:solidFill>
                  <a:schemeClr val="bg1"/>
                </a:solidFill>
                <a:latin typeface="+mn-lt"/>
              </a:rPr>
              <a:t>Quality Assurance</a:t>
            </a:r>
          </a:p>
          <a:p>
            <a:pPr algn="ctr">
              <a:lnSpc>
                <a:spcPct val="100000"/>
              </a:lnSpc>
              <a:spcAft>
                <a:spcPts val="0"/>
              </a:spcAft>
            </a:pPr>
            <a:r>
              <a:rPr lang="en" sz="1100" dirty="0" smtClean="0">
                <a:solidFill>
                  <a:schemeClr val="bg1"/>
                </a:solidFill>
                <a:latin typeface="+mn-lt"/>
              </a:rPr>
              <a:t>Team </a:t>
            </a:r>
            <a:r>
              <a:rPr lang="en-US" sz="1100" dirty="0">
                <a:solidFill>
                  <a:schemeClr val="bg1"/>
                </a:solidFill>
              </a:rPr>
              <a:t>Liaison</a:t>
            </a:r>
            <a:endParaRPr lang="en" sz="1100" dirty="0">
              <a:solidFill>
                <a:schemeClr val="bg1"/>
              </a:solidFill>
              <a:latin typeface="+mn-lt"/>
            </a:endParaRPr>
          </a:p>
        </p:txBody>
      </p:sp>
      <p:sp>
        <p:nvSpPr>
          <p:cNvPr id="21" name="Rectangle 20"/>
          <p:cNvSpPr/>
          <p:nvPr/>
        </p:nvSpPr>
        <p:spPr>
          <a:xfrm>
            <a:off x="3375196" y="4260623"/>
            <a:ext cx="2357608" cy="7712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2" name="Rectangle 21"/>
          <p:cNvSpPr/>
          <p:nvPr/>
        </p:nvSpPr>
        <p:spPr>
          <a:xfrm>
            <a:off x="3375184" y="4736514"/>
            <a:ext cx="2364795" cy="261610"/>
          </a:xfrm>
          <a:prstGeom prst="rect">
            <a:avLst/>
          </a:prstGeom>
        </p:spPr>
        <p:txBody>
          <a:bodyPr wrap="square">
            <a:spAutoFit/>
          </a:bodyPr>
          <a:lstStyle/>
          <a:p>
            <a:pPr algn="ctr"/>
            <a:r>
              <a:rPr lang="en-US" sz="1100" b="1" dirty="0" smtClean="0">
                <a:latin typeface="+mn-lt"/>
              </a:rPr>
              <a:t>Research &amp; Testing</a:t>
            </a:r>
            <a:endParaRPr lang="en-US" sz="1100" b="1" dirty="0">
              <a:latin typeface="+mn-lt"/>
            </a:endParaRPr>
          </a:p>
        </p:txBody>
      </p:sp>
      <p:sp>
        <p:nvSpPr>
          <p:cNvPr id="23" name="Rectangle 22"/>
          <p:cNvSpPr/>
          <p:nvPr/>
        </p:nvSpPr>
        <p:spPr>
          <a:xfrm>
            <a:off x="3375184" y="4328324"/>
            <a:ext cx="2357619" cy="261610"/>
          </a:xfrm>
          <a:prstGeom prst="rect">
            <a:avLst/>
          </a:prstGeom>
        </p:spPr>
        <p:txBody>
          <a:bodyPr wrap="square">
            <a:spAutoFit/>
          </a:bodyPr>
          <a:lstStyle/>
          <a:p>
            <a:pPr algn="ctr"/>
            <a:r>
              <a:rPr lang="en-US" sz="1100" dirty="0" smtClean="0">
                <a:latin typeface="+mn-lt"/>
              </a:rPr>
              <a:t>Kirk Pastorian</a:t>
            </a:r>
            <a:endParaRPr lang="en-US" sz="1100" dirty="0">
              <a:latin typeface="+mn-lt"/>
            </a:endParaRPr>
          </a:p>
        </p:txBody>
      </p:sp>
    </p:spTree>
    <p:extLst>
      <p:ext uri="{BB962C8B-B14F-4D97-AF65-F5344CB8AC3E}">
        <p14:creationId xmlns:p14="http://schemas.microsoft.com/office/powerpoint/2010/main" val="3202319596"/>
      </p:ext>
    </p:extLst>
  </p:cSld>
  <p:clrMapOvr>
    <a:masterClrMapping/>
  </p:clrMapOvr>
  <mc:AlternateContent xmlns:mc="http://schemas.openxmlformats.org/markup-compatibility/2006" xmlns:p14="http://schemas.microsoft.com/office/powerpoint/2010/main">
    <mc:Choice Requires="p14">
      <p:transition spd="slow" p14:dur="2000" advTm="2100">
        <p:sndAc>
          <p:stSnd>
            <p:snd r:embed="rId2" name="Slide14.wav"/>
          </p:stSnd>
        </p:sndAc>
      </p:transition>
    </mc:Choice>
    <mc:Fallback xmlns="">
      <p:transition spd="slow" advTm="2100">
        <p:sndAc>
          <p:stSnd>
            <p:snd r:embed="rId4" name="Slide14.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40" name="Shape 90"/>
          <p:cNvSpPr txBox="1">
            <a:spLocks noGrp="1"/>
          </p:cNvSpPr>
          <p:nvPr>
            <p:ph type="title"/>
          </p:nvPr>
        </p:nvSpPr>
        <p:spPr>
          <a:xfrm>
            <a:off x="240146" y="129450"/>
            <a:ext cx="8682182" cy="1015262"/>
          </a:xfrm>
          <a:prstGeom prst="rect">
            <a:avLst/>
          </a:prstGeom>
        </p:spPr>
        <p:txBody>
          <a:bodyPr lIns="91425" tIns="91425" rIns="91425" bIns="91425" anchor="t" anchorCtr="0">
            <a:noAutofit/>
          </a:bodyPr>
          <a:lstStyle/>
          <a:p>
            <a:pPr marL="0" lvl="0" indent="0" defTabSz="1144588" rtl="0">
              <a:lnSpc>
                <a:spcPct val="100000"/>
              </a:lnSpc>
              <a:spcBef>
                <a:spcPts val="0"/>
              </a:spcBef>
              <a:spcAft>
                <a:spcPts val="1600"/>
              </a:spcAft>
              <a:buNone/>
              <a:tabLst>
                <a:tab pos="2513013" algn="l"/>
              </a:tabLst>
            </a:pPr>
            <a:r>
              <a:rPr lang="en" sz="3200" dirty="0" smtClean="0">
                <a:solidFill>
                  <a:srgbClr val="9900FF"/>
                </a:solidFill>
                <a:latin typeface="+mn-lt"/>
                <a:ea typeface="Arial"/>
                <a:cs typeface="Arial"/>
                <a:sym typeface="Arial"/>
              </a:rPr>
              <a:t>Project Goal</a:t>
            </a:r>
            <a:r>
              <a:rPr lang="en" sz="3200" dirty="0">
                <a:solidFill>
                  <a:schemeClr val="accent2"/>
                </a:solidFill>
                <a:latin typeface="+mn-lt"/>
                <a:ea typeface="Arial"/>
                <a:cs typeface="Arial"/>
                <a:sym typeface="Arial"/>
              </a:rPr>
              <a:t>: </a:t>
            </a:r>
            <a:r>
              <a:rPr lang="en" sz="2400" dirty="0" smtClean="0">
                <a:solidFill>
                  <a:schemeClr val="accent2"/>
                </a:solidFill>
                <a:latin typeface="+mn-lt"/>
                <a:ea typeface="Arial"/>
                <a:cs typeface="Arial"/>
                <a:sym typeface="Arial"/>
              </a:rPr>
              <a:t>Develop application to better understand 	and prevent </a:t>
            </a:r>
            <a:r>
              <a:rPr lang="en" sz="2400" dirty="0">
                <a:solidFill>
                  <a:schemeClr val="accent2"/>
                </a:solidFill>
                <a:latin typeface="+mn-lt"/>
                <a:ea typeface="Arial"/>
                <a:cs typeface="Arial"/>
                <a:sym typeface="Arial"/>
              </a:rPr>
              <a:t>childhood obesity</a:t>
            </a:r>
          </a:p>
          <a:p>
            <a:pPr lvl="0">
              <a:spcBef>
                <a:spcPts val="0"/>
              </a:spcBef>
              <a:buNone/>
            </a:pPr>
            <a:endParaRPr dirty="0">
              <a:latin typeface="+mn-lt"/>
            </a:endParaRPr>
          </a:p>
        </p:txBody>
      </p:sp>
      <p:grpSp>
        <p:nvGrpSpPr>
          <p:cNvPr id="41" name="Shape 91"/>
          <p:cNvGrpSpPr/>
          <p:nvPr/>
        </p:nvGrpSpPr>
        <p:grpSpPr>
          <a:xfrm>
            <a:off x="6448079" y="2293824"/>
            <a:ext cx="2138630" cy="1573252"/>
            <a:chOff x="431925" y="1304875"/>
            <a:chExt cx="2628924" cy="3416400"/>
          </a:xfrm>
        </p:grpSpPr>
        <p:sp>
          <p:nvSpPr>
            <p:cNvPr id="42" name="Shape 92"/>
            <p:cNvSpPr txBox="1"/>
            <p:nvPr/>
          </p:nvSpPr>
          <p:spPr>
            <a:xfrm>
              <a:off x="431925" y="1304875"/>
              <a:ext cx="2628899" cy="464099"/>
            </a:xfrm>
            <a:prstGeom prst="rect">
              <a:avLst/>
            </a:prstGeom>
            <a:solidFill>
              <a:schemeClr val="dk1"/>
            </a:solidFill>
            <a:ln>
              <a:noFill/>
            </a:ln>
          </p:spPr>
          <p:txBody>
            <a:bodyPr lIns="91425" tIns="91425" rIns="91425" bIns="91425" anchor="ctr" anchorCtr="0">
              <a:noAutofit/>
            </a:bodyPr>
            <a:lstStyle/>
            <a:p>
              <a:pPr lvl="0" rtl="0">
                <a:spcBef>
                  <a:spcPts val="0"/>
                </a:spcBef>
                <a:buNone/>
              </a:pPr>
              <a:endParaRPr dirty="0">
                <a:latin typeface="+mn-lt"/>
              </a:endParaRPr>
            </a:p>
          </p:txBody>
        </p:sp>
        <p:sp>
          <p:nvSpPr>
            <p:cNvPr id="43" name="Shape 93"/>
            <p:cNvSpPr/>
            <p:nvPr/>
          </p:nvSpPr>
          <p:spPr>
            <a:xfrm>
              <a:off x="4319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mn-lt"/>
              </a:endParaRPr>
            </a:p>
          </p:txBody>
        </p:sp>
      </p:grpSp>
      <p:sp>
        <p:nvSpPr>
          <p:cNvPr id="44" name="Shape 94"/>
          <p:cNvSpPr txBox="1">
            <a:spLocks/>
          </p:cNvSpPr>
          <p:nvPr/>
        </p:nvSpPr>
        <p:spPr>
          <a:xfrm>
            <a:off x="6447975" y="2187725"/>
            <a:ext cx="2138699" cy="403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spcAft>
                <a:spcPts val="0"/>
              </a:spcAft>
            </a:pPr>
            <a:r>
              <a:rPr lang="en" sz="1400" smtClean="0">
                <a:solidFill>
                  <a:srgbClr val="D9D9D9"/>
                </a:solidFill>
                <a:latin typeface="+mn-lt"/>
                <a:ea typeface="Arial"/>
                <a:cs typeface="Arial"/>
                <a:sym typeface="Arial"/>
              </a:rPr>
              <a:t>Provider</a:t>
            </a:r>
            <a:endParaRPr lang="en" sz="1400" dirty="0">
              <a:solidFill>
                <a:srgbClr val="D9D9D9"/>
              </a:solidFill>
              <a:latin typeface="+mn-lt"/>
              <a:ea typeface="Arial"/>
              <a:cs typeface="Arial"/>
              <a:sym typeface="Arial"/>
            </a:endParaRPr>
          </a:p>
        </p:txBody>
      </p:sp>
      <p:sp>
        <p:nvSpPr>
          <p:cNvPr id="45" name="Shape 95"/>
          <p:cNvSpPr txBox="1">
            <a:spLocks/>
          </p:cNvSpPr>
          <p:nvPr/>
        </p:nvSpPr>
        <p:spPr>
          <a:xfrm>
            <a:off x="6447875" y="2510550"/>
            <a:ext cx="2138699" cy="13565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r>
              <a:rPr lang="en" sz="1400" smtClean="0">
                <a:solidFill>
                  <a:srgbClr val="595959"/>
                </a:solidFill>
                <a:latin typeface="+mn-lt"/>
                <a:ea typeface="Arial"/>
                <a:cs typeface="Arial"/>
                <a:sym typeface="Arial"/>
              </a:rPr>
              <a:t>Used by physicians to track and interpret patient data </a:t>
            </a:r>
            <a:endParaRPr lang="en" sz="1400">
              <a:solidFill>
                <a:srgbClr val="595959"/>
              </a:solidFill>
              <a:latin typeface="+mn-lt"/>
              <a:ea typeface="Arial"/>
              <a:cs typeface="Arial"/>
              <a:sym typeface="Arial"/>
            </a:endParaRPr>
          </a:p>
        </p:txBody>
      </p:sp>
      <p:grpSp>
        <p:nvGrpSpPr>
          <p:cNvPr id="46" name="Shape 96"/>
          <p:cNvGrpSpPr/>
          <p:nvPr/>
        </p:nvGrpSpPr>
        <p:grpSpPr>
          <a:xfrm>
            <a:off x="397304" y="2293824"/>
            <a:ext cx="2138630" cy="1573252"/>
            <a:chOff x="431925" y="1304875"/>
            <a:chExt cx="2628924" cy="3416400"/>
          </a:xfrm>
        </p:grpSpPr>
        <p:sp>
          <p:nvSpPr>
            <p:cNvPr id="47" name="Shape 97"/>
            <p:cNvSpPr txBox="1"/>
            <p:nvPr/>
          </p:nvSpPr>
          <p:spPr>
            <a:xfrm>
              <a:off x="431925" y="1304875"/>
              <a:ext cx="2628899" cy="464099"/>
            </a:xfrm>
            <a:prstGeom prst="rect">
              <a:avLst/>
            </a:prstGeom>
            <a:solidFill>
              <a:schemeClr val="dk1"/>
            </a:solidFill>
            <a:ln>
              <a:noFill/>
            </a:ln>
          </p:spPr>
          <p:txBody>
            <a:bodyPr lIns="91425" tIns="91425" rIns="91425" bIns="91425" anchor="ctr" anchorCtr="0">
              <a:noAutofit/>
            </a:bodyPr>
            <a:lstStyle/>
            <a:p>
              <a:pPr lvl="0" rtl="0">
                <a:spcBef>
                  <a:spcPts val="0"/>
                </a:spcBef>
                <a:buNone/>
              </a:pPr>
              <a:endParaRPr dirty="0">
                <a:latin typeface="+mn-lt"/>
              </a:endParaRPr>
            </a:p>
          </p:txBody>
        </p:sp>
        <p:sp>
          <p:nvSpPr>
            <p:cNvPr id="48" name="Shape 98"/>
            <p:cNvSpPr/>
            <p:nvPr/>
          </p:nvSpPr>
          <p:spPr>
            <a:xfrm>
              <a:off x="4319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mn-lt"/>
              </a:endParaRPr>
            </a:p>
          </p:txBody>
        </p:sp>
      </p:grpSp>
      <p:sp>
        <p:nvSpPr>
          <p:cNvPr id="49" name="Shape 99"/>
          <p:cNvSpPr txBox="1">
            <a:spLocks/>
          </p:cNvSpPr>
          <p:nvPr/>
        </p:nvSpPr>
        <p:spPr>
          <a:xfrm>
            <a:off x="397200" y="2187775"/>
            <a:ext cx="2138699" cy="403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spcAft>
                <a:spcPts val="0"/>
              </a:spcAft>
            </a:pPr>
            <a:r>
              <a:rPr lang="en" sz="1400" smtClean="0">
                <a:solidFill>
                  <a:srgbClr val="D9D9D9"/>
                </a:solidFill>
                <a:latin typeface="+mn-lt"/>
                <a:ea typeface="Arial"/>
                <a:cs typeface="Arial"/>
                <a:sym typeface="Arial"/>
              </a:rPr>
              <a:t>Patient</a:t>
            </a:r>
            <a:endParaRPr lang="en" sz="1400" dirty="0">
              <a:solidFill>
                <a:srgbClr val="D9D9D9"/>
              </a:solidFill>
              <a:latin typeface="+mn-lt"/>
              <a:ea typeface="Arial"/>
              <a:cs typeface="Arial"/>
              <a:sym typeface="Arial"/>
            </a:endParaRPr>
          </a:p>
        </p:txBody>
      </p:sp>
      <p:sp>
        <p:nvSpPr>
          <p:cNvPr id="50" name="Shape 100"/>
          <p:cNvSpPr txBox="1">
            <a:spLocks/>
          </p:cNvSpPr>
          <p:nvPr/>
        </p:nvSpPr>
        <p:spPr>
          <a:xfrm>
            <a:off x="397100" y="2510550"/>
            <a:ext cx="2138699" cy="13565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r>
              <a:rPr lang="en" sz="1400" smtClean="0">
                <a:solidFill>
                  <a:srgbClr val="595959"/>
                </a:solidFill>
                <a:latin typeface="+mn-lt"/>
                <a:ea typeface="Arial"/>
                <a:cs typeface="Arial"/>
                <a:sym typeface="Arial"/>
              </a:rPr>
              <a:t>Used by patients to track behaviors relevant to obesity</a:t>
            </a:r>
            <a:endParaRPr lang="en" sz="1400">
              <a:solidFill>
                <a:srgbClr val="595959"/>
              </a:solidFill>
              <a:latin typeface="+mn-lt"/>
              <a:ea typeface="Arial"/>
              <a:cs typeface="Arial"/>
              <a:sym typeface="Arial"/>
            </a:endParaRPr>
          </a:p>
        </p:txBody>
      </p:sp>
      <p:grpSp>
        <p:nvGrpSpPr>
          <p:cNvPr id="51" name="Shape 101"/>
          <p:cNvGrpSpPr/>
          <p:nvPr/>
        </p:nvGrpSpPr>
        <p:grpSpPr>
          <a:xfrm>
            <a:off x="3326317" y="1188649"/>
            <a:ext cx="2138630" cy="1573252"/>
            <a:chOff x="431925" y="1304875"/>
            <a:chExt cx="2628924" cy="3416400"/>
          </a:xfrm>
        </p:grpSpPr>
        <p:sp>
          <p:nvSpPr>
            <p:cNvPr id="52" name="Shape 102"/>
            <p:cNvSpPr txBox="1"/>
            <p:nvPr/>
          </p:nvSpPr>
          <p:spPr>
            <a:xfrm>
              <a:off x="431925" y="1304875"/>
              <a:ext cx="2628899" cy="464099"/>
            </a:xfrm>
            <a:prstGeom prst="rect">
              <a:avLst/>
            </a:prstGeom>
            <a:solidFill>
              <a:schemeClr val="dk1"/>
            </a:solidFill>
            <a:ln>
              <a:noFill/>
            </a:ln>
          </p:spPr>
          <p:txBody>
            <a:bodyPr lIns="91425" tIns="91425" rIns="91425" bIns="91425" anchor="ctr" anchorCtr="0">
              <a:noAutofit/>
            </a:bodyPr>
            <a:lstStyle/>
            <a:p>
              <a:pPr lvl="0" rtl="0">
                <a:spcBef>
                  <a:spcPts val="0"/>
                </a:spcBef>
                <a:buNone/>
              </a:pPr>
              <a:endParaRPr dirty="0">
                <a:latin typeface="+mn-lt"/>
              </a:endParaRPr>
            </a:p>
          </p:txBody>
        </p:sp>
        <p:sp>
          <p:nvSpPr>
            <p:cNvPr id="53" name="Shape 103"/>
            <p:cNvSpPr/>
            <p:nvPr/>
          </p:nvSpPr>
          <p:spPr>
            <a:xfrm>
              <a:off x="4319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mn-lt"/>
              </a:endParaRPr>
            </a:p>
          </p:txBody>
        </p:sp>
      </p:grpSp>
      <p:sp>
        <p:nvSpPr>
          <p:cNvPr id="54" name="Shape 104"/>
          <p:cNvSpPr txBox="1">
            <a:spLocks/>
          </p:cNvSpPr>
          <p:nvPr/>
        </p:nvSpPr>
        <p:spPr>
          <a:xfrm>
            <a:off x="3326225" y="1082625"/>
            <a:ext cx="2138699" cy="403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spcAft>
                <a:spcPts val="0"/>
              </a:spcAft>
            </a:pPr>
            <a:r>
              <a:rPr lang="en" sz="1400" smtClean="0">
                <a:solidFill>
                  <a:srgbClr val="D9D9D9"/>
                </a:solidFill>
                <a:latin typeface="+mn-lt"/>
                <a:ea typeface="Arial"/>
                <a:cs typeface="Arial"/>
                <a:sym typeface="Arial"/>
              </a:rPr>
              <a:t>Care Manager</a:t>
            </a:r>
            <a:endParaRPr lang="en" sz="1400">
              <a:solidFill>
                <a:srgbClr val="D9D9D9"/>
              </a:solidFill>
              <a:latin typeface="+mn-lt"/>
              <a:ea typeface="Arial"/>
              <a:cs typeface="Arial"/>
              <a:sym typeface="Arial"/>
            </a:endParaRPr>
          </a:p>
        </p:txBody>
      </p:sp>
      <p:sp>
        <p:nvSpPr>
          <p:cNvPr id="55" name="Shape 105"/>
          <p:cNvSpPr txBox="1">
            <a:spLocks/>
          </p:cNvSpPr>
          <p:nvPr/>
        </p:nvSpPr>
        <p:spPr>
          <a:xfrm>
            <a:off x="3326112" y="1405375"/>
            <a:ext cx="2138699" cy="13565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r>
              <a:rPr lang="en" sz="1400" smtClean="0">
                <a:solidFill>
                  <a:srgbClr val="595959"/>
                </a:solidFill>
                <a:latin typeface="+mn-lt"/>
                <a:ea typeface="Arial"/>
                <a:cs typeface="Arial"/>
                <a:sym typeface="Arial"/>
              </a:rPr>
              <a:t>Used by care manager to manage physician referrals</a:t>
            </a:r>
            <a:endParaRPr lang="en" sz="1400" dirty="0">
              <a:solidFill>
                <a:srgbClr val="595959"/>
              </a:solidFill>
              <a:latin typeface="+mn-lt"/>
              <a:ea typeface="Arial"/>
              <a:cs typeface="Arial"/>
              <a:sym typeface="Arial"/>
            </a:endParaRPr>
          </a:p>
        </p:txBody>
      </p:sp>
      <p:grpSp>
        <p:nvGrpSpPr>
          <p:cNvPr id="56" name="Shape 106"/>
          <p:cNvGrpSpPr/>
          <p:nvPr/>
        </p:nvGrpSpPr>
        <p:grpSpPr>
          <a:xfrm>
            <a:off x="3326367" y="3460299"/>
            <a:ext cx="2138630" cy="1573252"/>
            <a:chOff x="431925" y="1304875"/>
            <a:chExt cx="2628924" cy="3416400"/>
          </a:xfrm>
        </p:grpSpPr>
        <p:sp>
          <p:nvSpPr>
            <p:cNvPr id="57" name="Shape 107"/>
            <p:cNvSpPr txBox="1"/>
            <p:nvPr/>
          </p:nvSpPr>
          <p:spPr>
            <a:xfrm>
              <a:off x="431925" y="1304875"/>
              <a:ext cx="2628899" cy="464099"/>
            </a:xfrm>
            <a:prstGeom prst="rect">
              <a:avLst/>
            </a:prstGeom>
            <a:solidFill>
              <a:schemeClr val="dk1"/>
            </a:solidFill>
            <a:ln>
              <a:noFill/>
            </a:ln>
          </p:spPr>
          <p:txBody>
            <a:bodyPr lIns="91425" tIns="91425" rIns="91425" bIns="91425" anchor="ctr" anchorCtr="0">
              <a:noAutofit/>
            </a:bodyPr>
            <a:lstStyle/>
            <a:p>
              <a:pPr lvl="0" rtl="0">
                <a:spcBef>
                  <a:spcPts val="0"/>
                </a:spcBef>
                <a:buNone/>
              </a:pPr>
              <a:endParaRPr dirty="0">
                <a:latin typeface="+mn-lt"/>
              </a:endParaRPr>
            </a:p>
          </p:txBody>
        </p:sp>
        <p:sp>
          <p:nvSpPr>
            <p:cNvPr id="58" name="Shape 108"/>
            <p:cNvSpPr/>
            <p:nvPr/>
          </p:nvSpPr>
          <p:spPr>
            <a:xfrm>
              <a:off x="4319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mn-lt"/>
              </a:endParaRPr>
            </a:p>
          </p:txBody>
        </p:sp>
      </p:grpSp>
      <p:sp>
        <p:nvSpPr>
          <p:cNvPr id="59" name="Shape 109"/>
          <p:cNvSpPr txBox="1">
            <a:spLocks/>
          </p:cNvSpPr>
          <p:nvPr/>
        </p:nvSpPr>
        <p:spPr>
          <a:xfrm>
            <a:off x="3326275" y="3354225"/>
            <a:ext cx="2138699" cy="4034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spcAft>
                <a:spcPts val="0"/>
              </a:spcAft>
            </a:pPr>
            <a:r>
              <a:rPr lang="en" sz="1400" smtClean="0">
                <a:solidFill>
                  <a:srgbClr val="D9D9D9"/>
                </a:solidFill>
                <a:latin typeface="+mn-lt"/>
                <a:ea typeface="Arial"/>
                <a:cs typeface="Arial"/>
                <a:sym typeface="Arial"/>
              </a:rPr>
              <a:t>Analytics &amp; Reporting</a:t>
            </a:r>
            <a:endParaRPr lang="en" sz="1400" dirty="0">
              <a:solidFill>
                <a:srgbClr val="D9D9D9"/>
              </a:solidFill>
              <a:latin typeface="+mn-lt"/>
              <a:ea typeface="Arial"/>
              <a:cs typeface="Arial"/>
              <a:sym typeface="Arial"/>
            </a:endParaRPr>
          </a:p>
        </p:txBody>
      </p:sp>
      <p:sp>
        <p:nvSpPr>
          <p:cNvPr id="60" name="Shape 110"/>
          <p:cNvSpPr txBox="1">
            <a:spLocks/>
          </p:cNvSpPr>
          <p:nvPr/>
        </p:nvSpPr>
        <p:spPr>
          <a:xfrm>
            <a:off x="3326162" y="3677025"/>
            <a:ext cx="2138699" cy="13565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Roboto"/>
              <a:buNone/>
              <a:defRPr sz="1800" b="0" i="0" u="none" strike="noStrike" cap="none">
                <a:solidFill>
                  <a:schemeClr val="dk2"/>
                </a:solidFill>
                <a:latin typeface="Roboto"/>
                <a:ea typeface="Roboto"/>
                <a:cs typeface="Roboto"/>
                <a:sym typeface="Roboto"/>
              </a:defRPr>
            </a:lvl1pPr>
            <a:lvl2pPr marR="0" lvl="1"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2pPr>
            <a:lvl3pPr marR="0" lvl="2"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3pPr>
            <a:lvl4pPr marR="0" lvl="3"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4pPr>
            <a:lvl5pPr marR="0" lvl="4"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5pPr>
            <a:lvl6pPr marR="0" lvl="5"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6pPr>
            <a:lvl7pPr marR="0" lvl="6"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7pPr>
            <a:lvl8pPr marR="0" lvl="7"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8pPr>
            <a:lvl9pPr marR="0" lvl="8" algn="l" rtl="0">
              <a:lnSpc>
                <a:spcPct val="115000"/>
              </a:lnSpc>
              <a:spcBef>
                <a:spcPts val="0"/>
              </a:spcBef>
              <a:spcAft>
                <a:spcPts val="1600"/>
              </a:spcAft>
              <a:buClr>
                <a:schemeClr val="dk2"/>
              </a:buClr>
              <a:buFont typeface="Roboto"/>
              <a:buNone/>
              <a:defRPr sz="1400" b="0" i="0" u="none" strike="noStrike" cap="none">
                <a:solidFill>
                  <a:schemeClr val="dk2"/>
                </a:solidFill>
                <a:latin typeface="Roboto"/>
                <a:ea typeface="Roboto"/>
                <a:cs typeface="Roboto"/>
                <a:sym typeface="Roboto"/>
              </a:defRPr>
            </a:lvl9pPr>
          </a:lstStyle>
          <a:p>
            <a:pPr algn="ctr"/>
            <a:r>
              <a:rPr lang="en" sz="1400" dirty="0" smtClean="0">
                <a:solidFill>
                  <a:srgbClr val="595959"/>
                </a:solidFill>
                <a:latin typeface="+mn-lt"/>
                <a:ea typeface="Arial"/>
                <a:cs typeface="Arial"/>
                <a:sym typeface="Arial"/>
              </a:rPr>
              <a:t>Aggregates collected data and analyzes at a population level</a:t>
            </a:r>
            <a:endParaRPr lang="en" sz="1400" dirty="0">
              <a:solidFill>
                <a:srgbClr val="595959"/>
              </a:solidFill>
              <a:latin typeface="+mn-lt"/>
              <a:ea typeface="Arial"/>
              <a:cs typeface="Arial"/>
              <a:sym typeface="Arial"/>
            </a:endParaRPr>
          </a:p>
        </p:txBody>
      </p:sp>
      <p:cxnSp>
        <p:nvCxnSpPr>
          <p:cNvPr id="61" name="Shape 111"/>
          <p:cNvCxnSpPr>
            <a:stCxn id="50" idx="3"/>
            <a:endCxn id="55" idx="1"/>
          </p:cNvCxnSpPr>
          <p:nvPr/>
        </p:nvCxnSpPr>
        <p:spPr>
          <a:xfrm rot="10800000" flipH="1">
            <a:off x="2535799" y="2083649"/>
            <a:ext cx="790200" cy="1105200"/>
          </a:xfrm>
          <a:prstGeom prst="curvedConnector3">
            <a:avLst>
              <a:gd name="adj1" fmla="val 50007"/>
            </a:avLst>
          </a:prstGeom>
          <a:noFill/>
          <a:ln w="9525" cap="flat" cmpd="sng">
            <a:solidFill>
              <a:schemeClr val="dk2"/>
            </a:solidFill>
            <a:prstDash val="solid"/>
            <a:round/>
            <a:headEnd type="none" w="lg" len="lg"/>
            <a:tailEnd type="none" w="lg" len="lg"/>
          </a:ln>
        </p:spPr>
      </p:cxnSp>
      <p:cxnSp>
        <p:nvCxnSpPr>
          <p:cNvPr id="62" name="Shape 112"/>
          <p:cNvCxnSpPr>
            <a:stCxn id="45" idx="1"/>
            <a:endCxn id="55" idx="3"/>
          </p:cNvCxnSpPr>
          <p:nvPr/>
        </p:nvCxnSpPr>
        <p:spPr>
          <a:xfrm rot="10800000">
            <a:off x="5464775" y="2083649"/>
            <a:ext cx="983100" cy="1105200"/>
          </a:xfrm>
          <a:prstGeom prst="curvedConnector3">
            <a:avLst>
              <a:gd name="adj1" fmla="val 49998"/>
            </a:avLst>
          </a:prstGeom>
          <a:noFill/>
          <a:ln w="9525" cap="flat" cmpd="sng">
            <a:solidFill>
              <a:schemeClr val="dk2"/>
            </a:solidFill>
            <a:prstDash val="solid"/>
            <a:round/>
            <a:headEnd type="none" w="lg" len="lg"/>
            <a:tailEnd type="none" w="lg" len="lg"/>
          </a:ln>
        </p:spPr>
      </p:cxnSp>
      <p:cxnSp>
        <p:nvCxnSpPr>
          <p:cNvPr id="63" name="Shape 113"/>
          <p:cNvCxnSpPr>
            <a:stCxn id="60" idx="1"/>
            <a:endCxn id="50" idx="3"/>
          </p:cNvCxnSpPr>
          <p:nvPr/>
        </p:nvCxnSpPr>
        <p:spPr>
          <a:xfrm rot="10800000">
            <a:off x="2535662" y="3188924"/>
            <a:ext cx="790500" cy="1166400"/>
          </a:xfrm>
          <a:prstGeom prst="curvedConnector3">
            <a:avLst>
              <a:gd name="adj1" fmla="val 49991"/>
            </a:avLst>
          </a:prstGeom>
          <a:noFill/>
          <a:ln w="9525" cap="flat" cmpd="sng">
            <a:solidFill>
              <a:schemeClr val="dk2"/>
            </a:solidFill>
            <a:prstDash val="solid"/>
            <a:round/>
            <a:headEnd type="none" w="lg" len="lg"/>
            <a:tailEnd type="none" w="lg" len="lg"/>
          </a:ln>
        </p:spPr>
      </p:cxnSp>
      <p:cxnSp>
        <p:nvCxnSpPr>
          <p:cNvPr id="64" name="Shape 114"/>
          <p:cNvCxnSpPr>
            <a:stCxn id="60" idx="3"/>
            <a:endCxn id="45" idx="1"/>
          </p:cNvCxnSpPr>
          <p:nvPr/>
        </p:nvCxnSpPr>
        <p:spPr>
          <a:xfrm rot="10800000" flipH="1">
            <a:off x="5464862" y="3188924"/>
            <a:ext cx="983100" cy="1166400"/>
          </a:xfrm>
          <a:prstGeom prst="curvedConnector3">
            <a:avLst>
              <a:gd name="adj1" fmla="val 49996"/>
            </a:avLst>
          </a:prstGeom>
          <a:noFill/>
          <a:ln w="9525" cap="flat" cmpd="sng">
            <a:solidFill>
              <a:schemeClr val="dk2"/>
            </a:solidFill>
            <a:prstDash val="solid"/>
            <a:round/>
            <a:headEnd type="none" w="lg" len="lg"/>
            <a:tailEnd type="none" w="lg" len="lg"/>
          </a:ln>
        </p:spPr>
      </p:cxnSp>
      <p:pic>
        <p:nvPicPr>
          <p:cNvPr id="65" name="Shape 115"/>
          <p:cNvPicPr preferRelativeResize="0"/>
          <p:nvPr/>
        </p:nvPicPr>
        <p:blipFill>
          <a:blip r:embed="rId5">
            <a:alphaModFix/>
          </a:blip>
          <a:stretch>
            <a:fillRect/>
          </a:stretch>
        </p:blipFill>
        <p:spPr>
          <a:xfrm>
            <a:off x="1336984" y="3393375"/>
            <a:ext cx="258928" cy="417999"/>
          </a:xfrm>
          <a:prstGeom prst="rect">
            <a:avLst/>
          </a:prstGeom>
          <a:noFill/>
          <a:ln>
            <a:noFill/>
          </a:ln>
        </p:spPr>
      </p:pic>
      <p:pic>
        <p:nvPicPr>
          <p:cNvPr id="66" name="Shape 116"/>
          <p:cNvPicPr preferRelativeResize="0"/>
          <p:nvPr/>
        </p:nvPicPr>
        <p:blipFill>
          <a:blip r:embed="rId6">
            <a:alphaModFix/>
          </a:blip>
          <a:stretch>
            <a:fillRect/>
          </a:stretch>
        </p:blipFill>
        <p:spPr>
          <a:xfrm>
            <a:off x="4143313" y="4444825"/>
            <a:ext cx="504125" cy="508375"/>
          </a:xfrm>
          <a:prstGeom prst="rect">
            <a:avLst/>
          </a:prstGeom>
          <a:noFill/>
          <a:ln>
            <a:noFill/>
          </a:ln>
        </p:spPr>
      </p:pic>
      <p:pic>
        <p:nvPicPr>
          <p:cNvPr id="67" name="Shape 117"/>
          <p:cNvPicPr preferRelativeResize="0"/>
          <p:nvPr/>
        </p:nvPicPr>
        <p:blipFill>
          <a:blip r:embed="rId7">
            <a:alphaModFix/>
          </a:blip>
          <a:stretch>
            <a:fillRect/>
          </a:stretch>
        </p:blipFill>
        <p:spPr>
          <a:xfrm>
            <a:off x="4143329" y="2241397"/>
            <a:ext cx="504124" cy="463628"/>
          </a:xfrm>
          <a:prstGeom prst="rect">
            <a:avLst/>
          </a:prstGeom>
          <a:noFill/>
          <a:ln>
            <a:noFill/>
          </a:ln>
        </p:spPr>
      </p:pic>
      <p:pic>
        <p:nvPicPr>
          <p:cNvPr id="68" name="Shape 118"/>
          <p:cNvPicPr preferRelativeResize="0"/>
          <p:nvPr/>
        </p:nvPicPr>
        <p:blipFill>
          <a:blip r:embed="rId8">
            <a:alphaModFix/>
          </a:blip>
          <a:stretch>
            <a:fillRect/>
          </a:stretch>
        </p:blipFill>
        <p:spPr>
          <a:xfrm>
            <a:off x="7278007" y="3324175"/>
            <a:ext cx="478430" cy="463624"/>
          </a:xfrm>
          <a:prstGeom prst="rect">
            <a:avLst/>
          </a:prstGeom>
          <a:noFill/>
          <a:ln>
            <a:noFill/>
          </a:ln>
        </p:spPr>
      </p:pic>
      <p:sp>
        <p:nvSpPr>
          <p:cNvPr id="3" name="Right Arrow 2"/>
          <p:cNvSpPr/>
          <p:nvPr/>
        </p:nvSpPr>
        <p:spPr>
          <a:xfrm rot="10800000">
            <a:off x="5607157" y="4355324"/>
            <a:ext cx="647932" cy="484632"/>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6721539" y="4185924"/>
            <a:ext cx="2069797" cy="830997"/>
          </a:xfrm>
          <a:prstGeom prst="rect">
            <a:avLst/>
          </a:prstGeom>
        </p:spPr>
        <p:txBody>
          <a:bodyPr wrap="none">
            <a:spAutoFit/>
          </a:bodyPr>
          <a:lstStyle/>
          <a:p>
            <a:pPr algn="ctr"/>
            <a:r>
              <a:rPr lang="en" sz="2400" dirty="0" smtClean="0">
                <a:solidFill>
                  <a:srgbClr val="9900FF"/>
                </a:solidFill>
              </a:rPr>
              <a:t>Developed by</a:t>
            </a:r>
          </a:p>
          <a:p>
            <a:pPr algn="ctr"/>
            <a:r>
              <a:rPr lang="en" sz="2400" dirty="0" smtClean="0">
                <a:solidFill>
                  <a:srgbClr val="9900FF"/>
                </a:solidFill>
              </a:rPr>
              <a:t>Team Too</a:t>
            </a:r>
            <a:endParaRPr lang="en-US" sz="2400" dirty="0"/>
          </a:p>
        </p:txBody>
      </p:sp>
      <p:pic>
        <p:nvPicPr>
          <p:cNvPr id="3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2300" y="4444825"/>
            <a:ext cx="609600" cy="609600"/>
          </a:xfrm>
          <a:prstGeom prst="rect">
            <a:avLst/>
          </a:prstGeom>
        </p:spPr>
      </p:pic>
    </p:spTree>
    <p:extLst>
      <p:ext uri="{BB962C8B-B14F-4D97-AF65-F5344CB8AC3E}">
        <p14:creationId xmlns:p14="http://schemas.microsoft.com/office/powerpoint/2010/main" val="1115611747"/>
      </p:ext>
    </p:extLst>
  </p:cSld>
  <p:clrMapOvr>
    <a:masterClrMapping/>
  </p:clrMapOvr>
  <p:transition spd="slow" advClick="0" advTm="14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10"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4" name="Rectangle 3"/>
          <p:cNvSpPr/>
          <p:nvPr/>
        </p:nvSpPr>
        <p:spPr>
          <a:xfrm>
            <a:off x="2546457" y="90298"/>
            <a:ext cx="4051109" cy="461665"/>
          </a:xfrm>
          <a:prstGeom prst="rect">
            <a:avLst/>
          </a:prstGeom>
        </p:spPr>
        <p:txBody>
          <a:bodyPr wrap="none">
            <a:spAutoFit/>
          </a:bodyPr>
          <a:lstStyle/>
          <a:p>
            <a:pPr algn="ctr"/>
            <a:r>
              <a:rPr lang="en-US" sz="2400" dirty="0" smtClean="0">
                <a:solidFill>
                  <a:schemeClr val="tx1"/>
                </a:solidFill>
                <a:latin typeface="+mn-lt"/>
                <a:ea typeface="Roboto" panose="020B0604020202020204" charset="0"/>
                <a:cs typeface="Roboto" panose="020B0604020202020204" charset="0"/>
              </a:rPr>
              <a:t>Development -- Gantt Chart </a:t>
            </a:r>
            <a:endParaRPr lang="en-US" sz="2400" dirty="0">
              <a:solidFill>
                <a:schemeClr val="tx1"/>
              </a:solidFill>
              <a:latin typeface="+mn-lt"/>
              <a:ea typeface="Roboto" panose="020B0604020202020204" charset="0"/>
              <a:cs typeface="Roboto" panose="020B0604020202020204" charset="0"/>
            </a:endParaRPr>
          </a:p>
        </p:txBody>
      </p:sp>
      <p:pic>
        <p:nvPicPr>
          <p:cNvPr id="5" name="Picture 4"/>
          <p:cNvPicPr>
            <a:picLocks noChangeAspect="1"/>
          </p:cNvPicPr>
          <p:nvPr/>
        </p:nvPicPr>
        <p:blipFill>
          <a:blip r:embed="rId5"/>
          <a:stretch>
            <a:fillRect/>
          </a:stretch>
        </p:blipFill>
        <p:spPr>
          <a:xfrm>
            <a:off x="1323522" y="753035"/>
            <a:ext cx="6496978" cy="4186517"/>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78304347"/>
      </p:ext>
    </p:extLst>
  </p:cSld>
  <p:clrMapOvr>
    <a:masterClrMapping/>
  </p:clrMapOvr>
  <p:transition spd="slow" advClick="0" advTm="1037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48324" y="1"/>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4616" y="550395"/>
            <a:ext cx="3528290" cy="656937"/>
          </a:xfrm>
          <a:prstGeom prst="rect">
            <a:avLst/>
          </a:prstGeom>
        </p:spPr>
        <p:txBody>
          <a:bodyPr lIns="91425" tIns="91425" rIns="91425" bIns="91425" anchor="b" anchorCtr="0">
            <a:noAutofit/>
          </a:bodyPr>
          <a:lstStyle/>
          <a:p>
            <a:pPr lvl="0" algn="ctr"/>
            <a:r>
              <a:rPr lang="en-US" dirty="0"/>
              <a:t>Architectural </a:t>
            </a:r>
            <a:r>
              <a:rPr lang="en-US" dirty="0" smtClean="0"/>
              <a:t>Design</a:t>
            </a:r>
            <a:endParaRPr lang="en" dirty="0"/>
          </a:p>
        </p:txBody>
      </p:sp>
      <p:sp>
        <p:nvSpPr>
          <p:cNvPr id="12" name="Shape 138"/>
          <p:cNvSpPr txBox="1">
            <a:spLocks/>
          </p:cNvSpPr>
          <p:nvPr/>
        </p:nvSpPr>
        <p:spPr>
          <a:xfrm>
            <a:off x="-4616" y="3056309"/>
            <a:ext cx="3528291" cy="77381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400" dirty="0" smtClean="0">
                <a:solidFill>
                  <a:schemeClr val="bg2"/>
                </a:solidFill>
                <a:latin typeface="+mn-lt"/>
              </a:rPr>
              <a:t>Backend</a:t>
            </a:r>
          </a:p>
        </p:txBody>
      </p:sp>
      <p:sp>
        <p:nvSpPr>
          <p:cNvPr id="2" name="Rectangle 1"/>
          <p:cNvSpPr/>
          <p:nvPr/>
        </p:nvSpPr>
        <p:spPr>
          <a:xfrm>
            <a:off x="2955636" y="2865163"/>
            <a:ext cx="6228430" cy="1077218"/>
          </a:xfrm>
          <a:prstGeom prst="rect">
            <a:avLst/>
          </a:prstGeom>
        </p:spPr>
        <p:txBody>
          <a:bodyPr wrap="square">
            <a:spAutoFit/>
          </a:bodyPr>
          <a:lstStyle/>
          <a:p>
            <a:pPr marL="685800" lvl="1"/>
            <a:r>
              <a:rPr lang="en" sz="2400" dirty="0" smtClean="0">
                <a:solidFill>
                  <a:schemeClr val="bg1"/>
                </a:solidFill>
              </a:rPr>
              <a:t>Fast </a:t>
            </a:r>
            <a:r>
              <a:rPr lang="en" sz="2400" dirty="0">
                <a:solidFill>
                  <a:schemeClr val="bg1"/>
                </a:solidFill>
              </a:rPr>
              <a:t>Healthcare Interoperability Resources (FHIR) </a:t>
            </a:r>
            <a:r>
              <a:rPr lang="en" sz="2400" dirty="0" smtClean="0">
                <a:solidFill>
                  <a:schemeClr val="bg1"/>
                </a:solidFill>
              </a:rPr>
              <a:t>server</a:t>
            </a:r>
          </a:p>
          <a:p>
            <a:pPr marL="1144588" lvl="1"/>
            <a:r>
              <a:rPr lang="en" sz="1600" dirty="0" smtClean="0">
                <a:solidFill>
                  <a:schemeClr val="bg1"/>
                </a:solidFill>
              </a:rPr>
              <a:t>Primary content </a:t>
            </a:r>
            <a:r>
              <a:rPr lang="en" sz="1600" dirty="0">
                <a:solidFill>
                  <a:schemeClr val="bg1"/>
                </a:solidFill>
              </a:rPr>
              <a:t>resource for the </a:t>
            </a:r>
            <a:r>
              <a:rPr lang="en" sz="1600" dirty="0" smtClean="0">
                <a:solidFill>
                  <a:schemeClr val="bg1"/>
                </a:solidFill>
              </a:rPr>
              <a:t>application </a:t>
            </a:r>
            <a:endParaRPr lang="en" sz="1600" dirty="0">
              <a:solidFill>
                <a:schemeClr val="bg1"/>
              </a:solidFill>
            </a:endParaRPr>
          </a:p>
        </p:txBody>
      </p:sp>
      <p:sp>
        <p:nvSpPr>
          <p:cNvPr id="6" name="Shape 138"/>
          <p:cNvSpPr txBox="1">
            <a:spLocks/>
          </p:cNvSpPr>
          <p:nvPr/>
        </p:nvSpPr>
        <p:spPr>
          <a:xfrm>
            <a:off x="0" y="1384994"/>
            <a:ext cx="3528291" cy="773819"/>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r>
              <a:rPr lang="en-US" sz="2400" dirty="0" smtClean="0">
                <a:solidFill>
                  <a:schemeClr val="bg2"/>
                </a:solidFill>
                <a:latin typeface="+mn-lt"/>
              </a:rPr>
              <a:t>Frontend</a:t>
            </a:r>
          </a:p>
        </p:txBody>
      </p:sp>
      <p:sp>
        <p:nvSpPr>
          <p:cNvPr id="7" name="Rectangle 6"/>
          <p:cNvSpPr/>
          <p:nvPr/>
        </p:nvSpPr>
        <p:spPr>
          <a:xfrm>
            <a:off x="2955636" y="355325"/>
            <a:ext cx="6208397" cy="2062103"/>
          </a:xfrm>
          <a:prstGeom prst="rect">
            <a:avLst/>
          </a:prstGeom>
        </p:spPr>
        <p:txBody>
          <a:bodyPr wrap="square">
            <a:spAutoFit/>
          </a:bodyPr>
          <a:lstStyle/>
          <a:p>
            <a:pPr marL="685800" lvl="1"/>
            <a:r>
              <a:rPr lang="en" sz="2400" dirty="0">
                <a:solidFill>
                  <a:schemeClr val="bg1"/>
                </a:solidFill>
              </a:rPr>
              <a:t>Highcharts</a:t>
            </a:r>
          </a:p>
          <a:p>
            <a:pPr marL="1143000" lvl="2"/>
            <a:r>
              <a:rPr lang="en" sz="1600" dirty="0">
                <a:solidFill>
                  <a:schemeClr val="bg1"/>
                </a:solidFill>
              </a:rPr>
              <a:t>Javascript </a:t>
            </a:r>
            <a:r>
              <a:rPr lang="en" sz="1600" dirty="0" smtClean="0">
                <a:solidFill>
                  <a:schemeClr val="bg1"/>
                </a:solidFill>
              </a:rPr>
              <a:t>charts for </a:t>
            </a:r>
            <a:r>
              <a:rPr lang="en" sz="1600" dirty="0">
                <a:solidFill>
                  <a:schemeClr val="bg1"/>
                </a:solidFill>
              </a:rPr>
              <a:t>GUI</a:t>
            </a:r>
          </a:p>
          <a:p>
            <a:pPr marL="1143000" lvl="2"/>
            <a:r>
              <a:rPr lang="en" sz="1600" dirty="0">
                <a:solidFill>
                  <a:schemeClr val="bg1"/>
                </a:solidFill>
              </a:rPr>
              <a:t>Non-commercial licenses </a:t>
            </a:r>
            <a:r>
              <a:rPr lang="en" sz="1600" dirty="0" smtClean="0">
                <a:solidFill>
                  <a:schemeClr val="bg1"/>
                </a:solidFill>
              </a:rPr>
              <a:t>available</a:t>
            </a:r>
          </a:p>
          <a:p>
            <a:pPr marL="1143000" lvl="2"/>
            <a:endParaRPr lang="en" sz="1600" dirty="0">
              <a:solidFill>
                <a:schemeClr val="bg1"/>
              </a:solidFill>
            </a:endParaRPr>
          </a:p>
          <a:p>
            <a:pPr marL="685800" lvl="1"/>
            <a:r>
              <a:rPr lang="en" sz="2400" dirty="0">
                <a:solidFill>
                  <a:schemeClr val="bg1"/>
                </a:solidFill>
              </a:rPr>
              <a:t>AngularJS</a:t>
            </a:r>
          </a:p>
          <a:p>
            <a:pPr marL="1143000" lvl="2"/>
            <a:r>
              <a:rPr lang="en" sz="1600" dirty="0">
                <a:solidFill>
                  <a:schemeClr val="bg1"/>
                </a:solidFill>
              </a:rPr>
              <a:t>Framework for </a:t>
            </a:r>
            <a:r>
              <a:rPr lang="en" sz="1600" dirty="0" smtClean="0">
                <a:solidFill>
                  <a:schemeClr val="bg1"/>
                </a:solidFill>
              </a:rPr>
              <a:t>client-side model-view</a:t>
            </a:r>
          </a:p>
          <a:p>
            <a:pPr marL="1143000" lvl="2"/>
            <a:r>
              <a:rPr lang="en" sz="1600" dirty="0" smtClean="0">
                <a:solidFill>
                  <a:schemeClr val="bg1"/>
                </a:solidFill>
              </a:rPr>
              <a:t>controller architecture</a:t>
            </a:r>
            <a:endParaRPr lang="en" sz="1600" dirty="0">
              <a:solidFill>
                <a:schemeClr val="bg1"/>
              </a:solidFill>
            </a:endParaRPr>
          </a:p>
        </p:txBody>
      </p:sp>
      <p:sp>
        <p:nvSpPr>
          <p:cNvPr id="8" name="Rectangle 7"/>
          <p:cNvSpPr/>
          <p:nvPr/>
        </p:nvSpPr>
        <p:spPr>
          <a:xfrm>
            <a:off x="2955636" y="4096652"/>
            <a:ext cx="6228430" cy="707886"/>
          </a:xfrm>
          <a:prstGeom prst="rect">
            <a:avLst/>
          </a:prstGeom>
        </p:spPr>
        <p:txBody>
          <a:bodyPr wrap="square">
            <a:spAutoFit/>
          </a:bodyPr>
          <a:lstStyle/>
          <a:p>
            <a:pPr marL="685800" lvl="1"/>
            <a:r>
              <a:rPr lang="en" sz="2400" dirty="0" smtClean="0">
                <a:solidFill>
                  <a:schemeClr val="bg1"/>
                </a:solidFill>
              </a:rPr>
              <a:t>HL7.FHIR C# library</a:t>
            </a:r>
          </a:p>
          <a:p>
            <a:pPr marL="1144588" lvl="1"/>
            <a:r>
              <a:rPr lang="en" sz="1600" dirty="0" smtClean="0">
                <a:solidFill>
                  <a:schemeClr val="bg1"/>
                </a:solidFill>
              </a:rPr>
              <a:t>Plugin to simply database access </a:t>
            </a:r>
            <a:endParaRPr lang="en" sz="1600" dirty="0">
              <a:solidFill>
                <a:schemeClr val="bg1"/>
              </a:solidFill>
            </a:endParaRPr>
          </a:p>
        </p:txBody>
      </p:sp>
      <p:pic>
        <p:nvPicPr>
          <p:cNvPr id="10"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410204293"/>
      </p:ext>
    </p:extLst>
  </p:cSld>
  <p:clrMapOvr>
    <a:masterClrMapping/>
  </p:clrMapOvr>
  <p:transition spd="slow" advClick="0" advTm="2217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5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1" y="600363"/>
            <a:ext cx="3528290" cy="1063337"/>
          </a:xfrm>
          <a:prstGeom prst="rect">
            <a:avLst/>
          </a:prstGeom>
        </p:spPr>
        <p:txBody>
          <a:bodyPr lIns="91425" tIns="91425" rIns="91425" bIns="91425" anchor="b" anchorCtr="0">
            <a:noAutofit/>
          </a:bodyPr>
          <a:lstStyle/>
          <a:p>
            <a:pPr lvl="0" algn="ctr"/>
            <a:r>
              <a:rPr lang="en-US" dirty="0" smtClean="0"/>
              <a:t>Architectural Design</a:t>
            </a:r>
            <a:r>
              <a:rPr lang="en" dirty="0" smtClean="0"/>
              <a:t>:</a:t>
            </a:r>
            <a:endParaRPr lang="en" dirty="0"/>
          </a:p>
        </p:txBody>
      </p:sp>
      <p:sp>
        <p:nvSpPr>
          <p:cNvPr id="2" name="Rectangle 1"/>
          <p:cNvSpPr/>
          <p:nvPr/>
        </p:nvSpPr>
        <p:spPr>
          <a:xfrm>
            <a:off x="3528291" y="401925"/>
            <a:ext cx="5615708" cy="4216539"/>
          </a:xfrm>
          <a:prstGeom prst="rect">
            <a:avLst/>
          </a:prstGeom>
        </p:spPr>
        <p:txBody>
          <a:bodyPr wrap="square">
            <a:spAutoFit/>
          </a:bodyPr>
          <a:lstStyle/>
          <a:p>
            <a:pPr marL="514350" indent="-285750">
              <a:buFont typeface="Wingdings" panose="05000000000000000000" pitchFamily="2" charset="2"/>
              <a:buChar char="§"/>
            </a:pPr>
            <a:endParaRPr lang="en-US" sz="1600" dirty="0">
              <a:solidFill>
                <a:schemeClr val="bg1"/>
              </a:solidFill>
            </a:endParaRPr>
          </a:p>
          <a:p>
            <a:pPr marL="514350" lvl="0" indent="-285750">
              <a:buFont typeface="Wingdings" panose="05000000000000000000" pitchFamily="2" charset="2"/>
              <a:buChar char="§"/>
            </a:pPr>
            <a:r>
              <a:rPr lang="en" sz="2000" dirty="0" smtClean="0">
                <a:solidFill>
                  <a:schemeClr val="bg1"/>
                </a:solidFill>
              </a:rPr>
              <a:t>Model</a:t>
            </a:r>
          </a:p>
          <a:p>
            <a:pPr marL="228600" lvl="1"/>
            <a:r>
              <a:rPr lang="en" sz="1600" dirty="0">
                <a:solidFill>
                  <a:schemeClr val="bg1"/>
                </a:solidFill>
              </a:rPr>
              <a:t>	</a:t>
            </a:r>
            <a:r>
              <a:rPr lang="en" sz="1600" dirty="0" smtClean="0">
                <a:solidFill>
                  <a:schemeClr val="bg1"/>
                </a:solidFill>
              </a:rPr>
              <a:t>Graph data classes</a:t>
            </a:r>
          </a:p>
          <a:p>
            <a:pPr marL="228600" lvl="1"/>
            <a:r>
              <a:rPr lang="en" sz="1600" dirty="0">
                <a:solidFill>
                  <a:schemeClr val="bg1"/>
                </a:solidFill>
              </a:rPr>
              <a:t>	</a:t>
            </a:r>
            <a:r>
              <a:rPr lang="en" sz="1600" dirty="0" smtClean="0">
                <a:solidFill>
                  <a:schemeClr val="bg1"/>
                </a:solidFill>
              </a:rPr>
              <a:t>Patient and observation classes</a:t>
            </a:r>
          </a:p>
          <a:p>
            <a:pPr marL="514350" lvl="0" indent="-285750">
              <a:buFont typeface="Wingdings" panose="05000000000000000000" pitchFamily="2" charset="2"/>
              <a:buChar char="§"/>
            </a:pPr>
            <a:endParaRPr lang="en" sz="1600" dirty="0">
              <a:solidFill>
                <a:schemeClr val="bg1"/>
              </a:solidFill>
            </a:endParaRPr>
          </a:p>
          <a:p>
            <a:pPr marL="514350" lvl="0" indent="-285750">
              <a:buFont typeface="Wingdings" panose="05000000000000000000" pitchFamily="2" charset="2"/>
              <a:buChar char="§"/>
            </a:pPr>
            <a:r>
              <a:rPr lang="en" sz="2000" dirty="0" smtClean="0">
                <a:solidFill>
                  <a:schemeClr val="bg1"/>
                </a:solidFill>
              </a:rPr>
              <a:t>Controller</a:t>
            </a:r>
          </a:p>
          <a:p>
            <a:pPr marL="228600" lvl="0"/>
            <a:r>
              <a:rPr lang="en" sz="1600" dirty="0" smtClean="0">
                <a:solidFill>
                  <a:schemeClr val="bg1"/>
                </a:solidFill>
              </a:rPr>
              <a:t>	Sends queries to FHIR server</a:t>
            </a:r>
          </a:p>
          <a:p>
            <a:pPr marL="228600" lvl="0"/>
            <a:r>
              <a:rPr lang="en" sz="1600" dirty="0">
                <a:solidFill>
                  <a:schemeClr val="bg1"/>
                </a:solidFill>
              </a:rPr>
              <a:t>	</a:t>
            </a:r>
            <a:r>
              <a:rPr lang="en" sz="1600" dirty="0" smtClean="0">
                <a:solidFill>
                  <a:schemeClr val="bg1"/>
                </a:solidFill>
              </a:rPr>
              <a:t>Agregates and analyzes data</a:t>
            </a:r>
          </a:p>
          <a:p>
            <a:pPr marL="228600" lvl="0"/>
            <a:r>
              <a:rPr lang="en" sz="1600" dirty="0">
                <a:solidFill>
                  <a:schemeClr val="bg1"/>
                </a:solidFill>
              </a:rPr>
              <a:t>	</a:t>
            </a:r>
            <a:r>
              <a:rPr lang="en" sz="1600" dirty="0" smtClean="0">
                <a:solidFill>
                  <a:schemeClr val="bg1"/>
                </a:solidFill>
              </a:rPr>
              <a:t>Creates export files</a:t>
            </a:r>
          </a:p>
          <a:p>
            <a:pPr marL="228600" lvl="0"/>
            <a:r>
              <a:rPr lang="en" sz="1600" dirty="0">
                <a:solidFill>
                  <a:schemeClr val="bg1"/>
                </a:solidFill>
              </a:rPr>
              <a:t>	</a:t>
            </a:r>
            <a:r>
              <a:rPr lang="en" sz="1600" dirty="0" smtClean="0">
                <a:solidFill>
                  <a:schemeClr val="bg1"/>
                </a:solidFill>
              </a:rPr>
              <a:t>Delivers JSON payload to frontend</a:t>
            </a:r>
          </a:p>
          <a:p>
            <a:pPr marL="228600" lvl="0"/>
            <a:r>
              <a:rPr lang="en" sz="1600" dirty="0">
                <a:solidFill>
                  <a:schemeClr val="bg1"/>
                </a:solidFill>
              </a:rPr>
              <a:t>	</a:t>
            </a:r>
          </a:p>
          <a:p>
            <a:pPr marL="514350" lvl="0" indent="-285750">
              <a:buFont typeface="Wingdings" panose="05000000000000000000" pitchFamily="2" charset="2"/>
              <a:buChar char="§"/>
            </a:pPr>
            <a:r>
              <a:rPr lang="en" sz="2000" dirty="0" smtClean="0">
                <a:solidFill>
                  <a:schemeClr val="bg1"/>
                </a:solidFill>
              </a:rPr>
              <a:t>View</a:t>
            </a:r>
            <a:endParaRPr lang="en" sz="1600" dirty="0">
              <a:solidFill>
                <a:schemeClr val="bg1"/>
              </a:solidFill>
            </a:endParaRPr>
          </a:p>
          <a:p>
            <a:pPr marL="228600" lvl="2"/>
            <a:r>
              <a:rPr lang="en" sz="1600" dirty="0" smtClean="0">
                <a:solidFill>
                  <a:schemeClr val="bg1"/>
                </a:solidFill>
              </a:rPr>
              <a:t>	Generates visual represenation of results</a:t>
            </a:r>
          </a:p>
          <a:p>
            <a:pPr marL="228600" lvl="2"/>
            <a:r>
              <a:rPr lang="en" sz="1600" dirty="0">
                <a:solidFill>
                  <a:schemeClr val="bg1"/>
                </a:solidFill>
              </a:rPr>
              <a:t>	</a:t>
            </a:r>
            <a:r>
              <a:rPr lang="en" sz="1600" dirty="0" smtClean="0">
                <a:solidFill>
                  <a:schemeClr val="bg1"/>
                </a:solidFill>
              </a:rPr>
              <a:t>Interface controls</a:t>
            </a:r>
          </a:p>
          <a:p>
            <a:pPr marL="228600" lvl="2"/>
            <a:r>
              <a:rPr lang="en" sz="1600" dirty="0">
                <a:solidFill>
                  <a:schemeClr val="bg1"/>
                </a:solidFill>
              </a:rPr>
              <a:t>	</a:t>
            </a:r>
            <a:r>
              <a:rPr lang="en" sz="1600" dirty="0" smtClean="0">
                <a:solidFill>
                  <a:schemeClr val="bg1"/>
                </a:solidFill>
              </a:rPr>
              <a:t>Sends requests to controller</a:t>
            </a:r>
          </a:p>
          <a:p>
            <a:pPr marL="514350" lvl="0" indent="-285750">
              <a:buFont typeface="Wingdings" panose="05000000000000000000" pitchFamily="2" charset="2"/>
              <a:buChar char="§"/>
            </a:pPr>
            <a:endParaRPr lang="en" sz="1600" dirty="0">
              <a:solidFill>
                <a:schemeClr val="bg1"/>
              </a:solidFill>
            </a:endParaRPr>
          </a:p>
        </p:txBody>
      </p:sp>
      <p:pic>
        <p:nvPicPr>
          <p:cNvPr id="6" name="Picture 2" descr="https://basicsofwebdevelopment.files.wordpress.com/2015/01/mvc_role_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36" y="2264063"/>
            <a:ext cx="3176891" cy="14653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intersystems.com/assets/FHIR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255" y="2081633"/>
            <a:ext cx="307267" cy="1824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icons.iconarchive.com/icons/double-j-design/ravenna-3d/256/Database-Active-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685" y="2264063"/>
            <a:ext cx="339837" cy="339837"/>
          </a:xfrm>
          <a:prstGeom prst="rect">
            <a:avLst/>
          </a:prstGeom>
          <a:noFill/>
          <a:extLst>
            <a:ext uri="{909E8E84-426E-40DD-AFC4-6F175D3DCCD1}">
              <a14:hiddenFill xmlns:a14="http://schemas.microsoft.com/office/drawing/2010/main">
                <a:solidFill>
                  <a:srgbClr val="FFFFFF"/>
                </a:solidFill>
              </a14:hiddenFill>
            </a:ext>
          </a:extLst>
        </p:spPr>
      </p:pic>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468927203"/>
      </p:ext>
    </p:extLst>
  </p:cSld>
  <p:clrMapOvr>
    <a:masterClrMapping/>
  </p:clrMapOvr>
  <p:transition spd="slow" advClick="0" advTm="215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9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0" y="1328784"/>
            <a:ext cx="3528290" cy="2535004"/>
          </a:xfrm>
          <a:prstGeom prst="rect">
            <a:avLst/>
          </a:prstGeom>
        </p:spPr>
        <p:txBody>
          <a:bodyPr lIns="91425" tIns="91425" rIns="91425" bIns="91425" anchor="b" anchorCtr="0">
            <a:noAutofit/>
          </a:bodyPr>
          <a:lstStyle/>
          <a:p>
            <a:pPr lvl="0" algn="ctr">
              <a:spcBef>
                <a:spcPts val="0"/>
              </a:spcBef>
              <a:buNone/>
            </a:pPr>
            <a:r>
              <a:rPr lang="en" dirty="0" smtClean="0"/>
              <a:t>Final Project Development</a:t>
            </a:r>
            <a:br>
              <a:rPr lang="en" dirty="0" smtClean="0"/>
            </a:br>
            <a:r>
              <a:rPr lang="en" dirty="0" smtClean="0"/>
              <a:t>&amp; </a:t>
            </a:r>
            <a:br>
              <a:rPr lang="en" dirty="0" smtClean="0"/>
            </a:br>
            <a:r>
              <a:rPr lang="en" dirty="0" smtClean="0"/>
              <a:t>Future Opportunities</a:t>
            </a:r>
            <a:br>
              <a:rPr lang="en" dirty="0" smtClean="0"/>
            </a:br>
            <a:endParaRPr lang="en" dirty="0"/>
          </a:p>
        </p:txBody>
      </p:sp>
      <p:sp>
        <p:nvSpPr>
          <p:cNvPr id="5" name="Shape 137"/>
          <p:cNvSpPr txBox="1">
            <a:spLocks/>
          </p:cNvSpPr>
          <p:nvPr/>
        </p:nvSpPr>
        <p:spPr>
          <a:xfrm>
            <a:off x="3796927" y="758983"/>
            <a:ext cx="5223086" cy="3987161"/>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marL="285750" indent="-285750">
              <a:buFont typeface="Wingdings" panose="05000000000000000000" pitchFamily="2" charset="2"/>
              <a:buChar char="ü"/>
            </a:pPr>
            <a:endParaRPr lang="en" dirty="0" smtClean="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ü"/>
            </a:pPr>
            <a:endParaRPr lang="en" dirty="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ü"/>
            </a:pPr>
            <a:endParaRPr lang="en" dirty="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Ø"/>
            </a:pPr>
            <a:endParaRPr lang="en" dirty="0" smtClean="0">
              <a:solidFill>
                <a:schemeClr val="bg1"/>
              </a:solidFill>
              <a:latin typeface="+mn-lt"/>
              <a:ea typeface="Roboto" panose="020B0604020202020204" charset="0"/>
              <a:cs typeface="Roboto" panose="020B0604020202020204" charset="0"/>
            </a:endParaRPr>
          </a:p>
          <a:p>
            <a:r>
              <a:rPr lang="en" sz="2400" dirty="0" smtClean="0">
                <a:solidFill>
                  <a:schemeClr val="bg1"/>
                </a:solidFill>
                <a:latin typeface="+mn-lt"/>
                <a:ea typeface="Roboto" panose="020B0604020202020204" charset="0"/>
                <a:cs typeface="Roboto" panose="020B0604020202020204" charset="0"/>
              </a:rPr>
              <a:t>Activities</a:t>
            </a:r>
          </a:p>
          <a:p>
            <a:pPr marL="285750" indent="-285750">
              <a:buFont typeface="Wingdings" panose="05000000000000000000" pitchFamily="2" charset="2"/>
              <a:buChar char="§"/>
            </a:pPr>
            <a:r>
              <a:rPr lang="en" sz="1800" dirty="0" smtClean="0">
                <a:solidFill>
                  <a:schemeClr val="bg1"/>
                </a:solidFill>
                <a:latin typeface="+mn-lt"/>
                <a:ea typeface="Roboto" panose="020B0604020202020204" charset="0"/>
                <a:cs typeface="Roboto" panose="020B0604020202020204" charset="0"/>
              </a:rPr>
              <a:t>Improved data visualizations and formatting</a:t>
            </a:r>
          </a:p>
          <a:p>
            <a:pPr marL="285750" indent="-285750">
              <a:buFont typeface="Wingdings" panose="05000000000000000000" pitchFamily="2" charset="2"/>
              <a:buChar char="§"/>
            </a:pPr>
            <a:r>
              <a:rPr lang="en" sz="1800" dirty="0" smtClean="0">
                <a:solidFill>
                  <a:schemeClr val="bg1"/>
                </a:solidFill>
                <a:latin typeface="+mn-lt"/>
                <a:ea typeface="Roboto" panose="020B0604020202020204" charset="0"/>
                <a:cs typeface="Roboto" panose="020B0604020202020204" charset="0"/>
              </a:rPr>
              <a:t>Leveraged synthetic data for testing &amp; validation of analytics</a:t>
            </a:r>
          </a:p>
          <a:p>
            <a:pPr marL="285750" indent="-285750">
              <a:buFont typeface="Wingdings" panose="05000000000000000000" pitchFamily="2" charset="2"/>
              <a:buChar char="§"/>
            </a:pPr>
            <a:r>
              <a:rPr lang="en" sz="1800" dirty="0" smtClean="0">
                <a:solidFill>
                  <a:schemeClr val="bg1"/>
                </a:solidFill>
                <a:latin typeface="+mn-lt"/>
                <a:ea typeface="Roboto" panose="020B0604020202020204" charset="0"/>
                <a:cs typeface="Roboto" panose="020B0604020202020204" charset="0"/>
              </a:rPr>
              <a:t>Documentation</a:t>
            </a:r>
          </a:p>
          <a:p>
            <a:pPr marL="285750" indent="-285750">
              <a:buFont typeface="Wingdings" panose="05000000000000000000" pitchFamily="2" charset="2"/>
              <a:buChar char="Ø"/>
            </a:pPr>
            <a:endParaRPr lang="en" sz="1800" dirty="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Ø"/>
            </a:pPr>
            <a:endParaRPr lang="en" sz="1800" dirty="0" smtClean="0">
              <a:solidFill>
                <a:schemeClr val="bg1"/>
              </a:solidFill>
              <a:latin typeface="+mn-lt"/>
              <a:ea typeface="Roboto" panose="020B0604020202020204" charset="0"/>
              <a:cs typeface="Roboto" panose="020B0604020202020204" charset="0"/>
            </a:endParaRPr>
          </a:p>
          <a:p>
            <a:r>
              <a:rPr lang="en" sz="2400" dirty="0" smtClean="0">
                <a:solidFill>
                  <a:schemeClr val="bg1"/>
                </a:solidFill>
                <a:ea typeface="Roboto" panose="020B0604020202020204" charset="0"/>
                <a:cs typeface="Roboto" panose="020B0604020202020204" charset="0"/>
              </a:rPr>
              <a:t>Extensibility</a:t>
            </a:r>
          </a:p>
          <a:p>
            <a:pPr marL="285750" indent="-285750">
              <a:buFont typeface="Wingdings" panose="05000000000000000000" pitchFamily="2" charset="2"/>
              <a:buChar char="§"/>
            </a:pPr>
            <a:r>
              <a:rPr lang="en" sz="1800" dirty="0" smtClean="0">
                <a:solidFill>
                  <a:schemeClr val="bg1"/>
                </a:solidFill>
                <a:ea typeface="Roboto" panose="020B0604020202020204" charset="0"/>
                <a:cs typeface="Roboto" panose="020B0604020202020204" charset="0"/>
              </a:rPr>
              <a:t>Source </a:t>
            </a:r>
            <a:r>
              <a:rPr lang="en" sz="1800" dirty="0">
                <a:solidFill>
                  <a:schemeClr val="bg1"/>
                </a:solidFill>
                <a:ea typeface="Roboto" panose="020B0604020202020204" charset="0"/>
                <a:cs typeface="Roboto" panose="020B0604020202020204" charset="0"/>
              </a:rPr>
              <a:t>code available</a:t>
            </a:r>
          </a:p>
          <a:p>
            <a:pPr marL="285750" indent="-285750">
              <a:buFont typeface="Wingdings" panose="05000000000000000000" pitchFamily="2" charset="2"/>
              <a:buChar char="§"/>
            </a:pPr>
            <a:r>
              <a:rPr lang="en" sz="1800" dirty="0" smtClean="0">
                <a:solidFill>
                  <a:schemeClr val="bg1"/>
                </a:solidFill>
                <a:ea typeface="Roboto" panose="020B0604020202020204" charset="0"/>
                <a:cs typeface="Roboto" panose="020B0604020202020204" charset="0"/>
              </a:rPr>
              <a:t>Provide additional analytical functions</a:t>
            </a:r>
          </a:p>
          <a:p>
            <a:pPr marL="285750" indent="-285750">
              <a:buFont typeface="Wingdings" panose="05000000000000000000" pitchFamily="2" charset="2"/>
              <a:buChar char="§"/>
            </a:pPr>
            <a:r>
              <a:rPr lang="en" sz="1800" dirty="0" smtClean="0">
                <a:solidFill>
                  <a:schemeClr val="bg1"/>
                </a:solidFill>
                <a:ea typeface="Roboto" panose="020B0604020202020204" charset="0"/>
                <a:cs typeface="Roboto" panose="020B0604020202020204" charset="0"/>
              </a:rPr>
              <a:t>Customize graphical output </a:t>
            </a:r>
            <a:endParaRPr lang="en" sz="1800" dirty="0">
              <a:solidFill>
                <a:schemeClr val="bg1"/>
              </a:solidFill>
              <a:ea typeface="Roboto" panose="020B0604020202020204" charset="0"/>
              <a:cs typeface="Roboto" panose="020B0604020202020204" charset="0"/>
            </a:endParaRPr>
          </a:p>
          <a:p>
            <a:pPr marL="285750" indent="-285750">
              <a:buFont typeface="Wingdings" panose="05000000000000000000" pitchFamily="2" charset="2"/>
              <a:buChar char="Ø"/>
            </a:pPr>
            <a:endParaRPr lang="en" dirty="0" smtClean="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Ø"/>
            </a:pPr>
            <a:endParaRPr lang="en" dirty="0" smtClean="0">
              <a:solidFill>
                <a:schemeClr val="bg1"/>
              </a:solidFill>
              <a:latin typeface="+mn-lt"/>
              <a:ea typeface="Roboto" panose="020B0604020202020204" charset="0"/>
              <a:cs typeface="Roboto" panose="020B0604020202020204" charset="0"/>
            </a:endParaRPr>
          </a:p>
          <a:p>
            <a:pPr marL="285750" indent="-285750">
              <a:buFont typeface="Wingdings" panose="05000000000000000000" pitchFamily="2" charset="2"/>
              <a:buChar char="Ø"/>
            </a:pPr>
            <a:endParaRPr lang="en" dirty="0" smtClean="0">
              <a:solidFill>
                <a:schemeClr val="bg1"/>
              </a:solidFill>
              <a:latin typeface="+mn-lt"/>
              <a:ea typeface="Roboto" panose="020B0604020202020204" charset="0"/>
              <a:cs typeface="Roboto" panose="020B0604020202020204" charset="0"/>
            </a:endParaRPr>
          </a:p>
        </p:txBody>
      </p:sp>
    </p:spTree>
    <p:extLst>
      <p:ext uri="{BB962C8B-B14F-4D97-AF65-F5344CB8AC3E}">
        <p14:creationId xmlns:p14="http://schemas.microsoft.com/office/powerpoint/2010/main" val="3600559061"/>
      </p:ext>
    </p:extLst>
  </p:cSld>
  <p:clrMapOvr>
    <a:masterClrMapping/>
  </p:clrMapOvr>
  <p:transition spd="slow" advClick="0" advTm="23770">
    <p:cut/>
    <p:sndAc>
      <p:stSnd>
        <p:snd r:embed="rId3" name="Slide7.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0"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0" y="1922095"/>
            <a:ext cx="3528290" cy="1063337"/>
          </a:xfrm>
          <a:prstGeom prst="rect">
            <a:avLst/>
          </a:prstGeom>
        </p:spPr>
        <p:txBody>
          <a:bodyPr lIns="91425" tIns="91425" rIns="91425" bIns="91425" anchor="b" anchorCtr="0">
            <a:noAutofit/>
          </a:bodyPr>
          <a:lstStyle/>
          <a:p>
            <a:pPr lvl="0" algn="ctr">
              <a:spcBef>
                <a:spcPts val="0"/>
              </a:spcBef>
              <a:buNone/>
            </a:pPr>
            <a:r>
              <a:rPr lang="en" dirty="0" smtClean="0"/>
              <a:t/>
            </a:r>
            <a:br>
              <a:rPr lang="en" dirty="0" smtClean="0"/>
            </a:br>
            <a:r>
              <a:rPr lang="en" dirty="0" smtClean="0"/>
              <a:t>Overall Project </a:t>
            </a:r>
            <a:br>
              <a:rPr lang="en" dirty="0" smtClean="0"/>
            </a:br>
            <a:r>
              <a:rPr lang="en" dirty="0" smtClean="0"/>
              <a:t>Challenges</a:t>
            </a:r>
            <a:endParaRPr lang="en" dirty="0"/>
          </a:p>
        </p:txBody>
      </p:sp>
      <p:sp>
        <p:nvSpPr>
          <p:cNvPr id="2" name="Rectangle 1"/>
          <p:cNvSpPr/>
          <p:nvPr/>
        </p:nvSpPr>
        <p:spPr>
          <a:xfrm>
            <a:off x="3528290" y="457200"/>
            <a:ext cx="5615708" cy="5324535"/>
          </a:xfrm>
          <a:prstGeom prst="rect">
            <a:avLst/>
          </a:prstGeom>
        </p:spPr>
        <p:txBody>
          <a:bodyPr wrap="square">
            <a:spAutoFit/>
          </a:bodyPr>
          <a:lstStyle/>
          <a:p>
            <a:pPr marL="971550" lvl="1" indent="-285750">
              <a:buFont typeface="Wingdings" panose="05000000000000000000" pitchFamily="2" charset="2"/>
              <a:buChar char="§"/>
            </a:pPr>
            <a:endParaRPr lang="en" sz="1600" dirty="0" smtClean="0">
              <a:solidFill>
                <a:schemeClr val="bg1"/>
              </a:solidFill>
            </a:endParaRPr>
          </a:p>
          <a:p>
            <a:pPr marL="574675" lvl="1" indent="-342900">
              <a:buFont typeface="Wingdings" panose="05000000000000000000" pitchFamily="2" charset="2"/>
              <a:buChar char="§"/>
            </a:pPr>
            <a:r>
              <a:rPr lang="en" sz="2400" dirty="0" smtClean="0">
                <a:solidFill>
                  <a:schemeClr val="bg1"/>
                </a:solidFill>
              </a:rPr>
              <a:t>Data Availability</a:t>
            </a:r>
          </a:p>
          <a:p>
            <a:pPr marL="228600"/>
            <a:r>
              <a:rPr lang="en" sz="2400" dirty="0" smtClean="0">
                <a:solidFill>
                  <a:schemeClr val="bg1"/>
                </a:solidFill>
              </a:rPr>
              <a:t>	</a:t>
            </a:r>
            <a:r>
              <a:rPr lang="en" sz="1800" dirty="0">
                <a:solidFill>
                  <a:schemeClr val="bg1"/>
                </a:solidFill>
              </a:rPr>
              <a:t>Large data set </a:t>
            </a:r>
            <a:r>
              <a:rPr lang="en" sz="1800" dirty="0" smtClean="0">
                <a:solidFill>
                  <a:schemeClr val="bg1"/>
                </a:solidFill>
              </a:rPr>
              <a:t>required</a:t>
            </a:r>
          </a:p>
          <a:p>
            <a:pPr marL="228600"/>
            <a:r>
              <a:rPr lang="en" sz="1800" dirty="0">
                <a:solidFill>
                  <a:schemeClr val="bg1"/>
                </a:solidFill>
              </a:rPr>
              <a:t>	</a:t>
            </a:r>
            <a:r>
              <a:rPr lang="en" sz="1800" dirty="0" smtClean="0">
                <a:solidFill>
                  <a:schemeClr val="bg1"/>
                </a:solidFill>
              </a:rPr>
              <a:t>Needed to be generated</a:t>
            </a:r>
            <a:endParaRPr lang="en" sz="1800" dirty="0">
              <a:solidFill>
                <a:schemeClr val="bg1"/>
              </a:solidFill>
            </a:endParaRPr>
          </a:p>
          <a:p>
            <a:pPr marL="574675" lvl="1" indent="-342900">
              <a:buFont typeface="Wingdings" panose="05000000000000000000" pitchFamily="2" charset="2"/>
              <a:buChar char="§"/>
            </a:pPr>
            <a:endParaRPr lang="en" sz="2400" dirty="0">
              <a:solidFill>
                <a:schemeClr val="bg1"/>
              </a:solidFill>
            </a:endParaRPr>
          </a:p>
          <a:p>
            <a:pPr marL="571500" lvl="0" indent="-342900">
              <a:buFont typeface="Wingdings" panose="05000000000000000000" pitchFamily="2" charset="2"/>
              <a:buChar char="§"/>
            </a:pPr>
            <a:r>
              <a:rPr lang="en" sz="2400" dirty="0">
                <a:solidFill>
                  <a:schemeClr val="bg1"/>
                </a:solidFill>
              </a:rPr>
              <a:t>Georgia Tech FHIR </a:t>
            </a:r>
            <a:r>
              <a:rPr lang="en" sz="2400" dirty="0" smtClean="0">
                <a:solidFill>
                  <a:schemeClr val="bg1"/>
                </a:solidFill>
              </a:rPr>
              <a:t>Server</a:t>
            </a:r>
          </a:p>
          <a:p>
            <a:pPr marL="228600" lvl="0"/>
            <a:r>
              <a:rPr lang="en" sz="2400" dirty="0">
                <a:solidFill>
                  <a:schemeClr val="bg1"/>
                </a:solidFill>
              </a:rPr>
              <a:t>	</a:t>
            </a:r>
            <a:r>
              <a:rPr lang="en" sz="1800" dirty="0" smtClean="0">
                <a:solidFill>
                  <a:schemeClr val="bg1"/>
                </a:solidFill>
              </a:rPr>
              <a:t>Bulk requests response capped</a:t>
            </a:r>
          </a:p>
          <a:p>
            <a:pPr marL="228600" lvl="0"/>
            <a:r>
              <a:rPr lang="en" sz="1800" dirty="0">
                <a:solidFill>
                  <a:schemeClr val="bg1"/>
                </a:solidFill>
              </a:rPr>
              <a:t>	</a:t>
            </a:r>
            <a:r>
              <a:rPr lang="en" sz="1800" dirty="0" smtClean="0">
                <a:solidFill>
                  <a:schemeClr val="bg1"/>
                </a:solidFill>
              </a:rPr>
              <a:t>Slows load of data </a:t>
            </a:r>
          </a:p>
          <a:p>
            <a:pPr marL="574675" lvl="1" indent="-342900">
              <a:buFont typeface="Wingdings" panose="05000000000000000000" pitchFamily="2" charset="2"/>
              <a:buChar char="§"/>
            </a:pPr>
            <a:endParaRPr lang="en" sz="2400" dirty="0">
              <a:solidFill>
                <a:schemeClr val="bg1"/>
              </a:solidFill>
            </a:endParaRPr>
          </a:p>
          <a:p>
            <a:pPr marL="574675" lvl="1" indent="-342900">
              <a:buFont typeface="Wingdings" panose="05000000000000000000" pitchFamily="2" charset="2"/>
              <a:buChar char="§"/>
            </a:pPr>
            <a:r>
              <a:rPr lang="en" sz="2400" dirty="0" smtClean="0">
                <a:solidFill>
                  <a:schemeClr val="bg1"/>
                </a:solidFill>
              </a:rPr>
              <a:t>FHIR Query Specifications</a:t>
            </a:r>
          </a:p>
          <a:p>
            <a:pPr marL="231775" lvl="1"/>
            <a:r>
              <a:rPr lang="en" sz="2400" dirty="0" smtClean="0">
                <a:solidFill>
                  <a:schemeClr val="bg1"/>
                </a:solidFill>
              </a:rPr>
              <a:t>	</a:t>
            </a:r>
            <a:r>
              <a:rPr lang="en" sz="1800" dirty="0" smtClean="0">
                <a:solidFill>
                  <a:schemeClr val="bg1"/>
                </a:solidFill>
              </a:rPr>
              <a:t>Lacks detail for complicated queries</a:t>
            </a:r>
          </a:p>
          <a:p>
            <a:pPr marL="231775" lvl="1"/>
            <a:endParaRPr lang="en" sz="1800" dirty="0" smtClean="0">
              <a:solidFill>
                <a:schemeClr val="bg1"/>
              </a:solidFill>
            </a:endParaRPr>
          </a:p>
          <a:p>
            <a:pPr marL="574675" lvl="1" indent="-342900">
              <a:buFont typeface="Wingdings" panose="05000000000000000000" pitchFamily="2" charset="2"/>
              <a:buChar char="§"/>
            </a:pPr>
            <a:endParaRPr lang="en" sz="1800" dirty="0">
              <a:solidFill>
                <a:schemeClr val="bg1"/>
              </a:solidFill>
            </a:endParaRPr>
          </a:p>
          <a:p>
            <a:pPr marL="231775" lvl="1"/>
            <a:endParaRPr lang="en" sz="1800" dirty="0" smtClean="0">
              <a:solidFill>
                <a:schemeClr val="bg1"/>
              </a:solidFill>
            </a:endParaRPr>
          </a:p>
          <a:p>
            <a:pPr marL="231775" lvl="1"/>
            <a:endParaRPr lang="en" sz="1800" dirty="0">
              <a:solidFill>
                <a:schemeClr val="bg1"/>
              </a:solidFill>
            </a:endParaRPr>
          </a:p>
          <a:p>
            <a:pPr marL="231775" lvl="1"/>
            <a:endParaRPr lang="en" sz="1800" dirty="0">
              <a:solidFill>
                <a:schemeClr val="bg1"/>
              </a:solidFill>
            </a:endParaRPr>
          </a:p>
        </p:txBody>
      </p:sp>
    </p:spTree>
    <p:extLst>
      <p:ext uri="{BB962C8B-B14F-4D97-AF65-F5344CB8AC3E}">
        <p14:creationId xmlns:p14="http://schemas.microsoft.com/office/powerpoint/2010/main" val="95737492"/>
      </p:ext>
    </p:extLst>
  </p:cSld>
  <p:clrMapOvr>
    <a:masterClrMapping/>
  </p:clrMapOvr>
  <p:transition spd="slow" advClick="0" advTm="48580">
    <p:cut/>
    <p:sndAc>
      <p:stSnd>
        <p:snd r:embed="rId3" name="Slide8.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kern="1200" dirty="0" smtClean="0">
              <a:solidFill>
                <a:schemeClr val="bg1"/>
              </a:solidFill>
            </a:endParaRPr>
          </a:p>
          <a:p>
            <a:pPr lvl="0"/>
            <a:endParaRPr lang="en-US" sz="1600" kern="1200" dirty="0" smtClean="0">
              <a:solidFill>
                <a:schemeClr val="bg1"/>
              </a:solidFill>
            </a:endParaRPr>
          </a:p>
          <a:p>
            <a:pPr lvl="0"/>
            <a:endParaRPr lang="en-US" sz="1600" kern="1200" dirty="0">
              <a:solidFill>
                <a:schemeClr val="bg1"/>
              </a:solidFill>
            </a:endParaRPr>
          </a:p>
          <a:p>
            <a:pPr lvl="0"/>
            <a:r>
              <a:rPr lang="en-US" sz="1800" kern="1200" dirty="0" smtClean="0">
                <a:solidFill>
                  <a:schemeClr val="bg1"/>
                </a:solidFill>
              </a:rPr>
              <a:t>Default GT FHIR: </a:t>
            </a:r>
          </a:p>
          <a:p>
            <a:r>
              <a:rPr lang="en-US" sz="1600" b="1" kern="1200" dirty="0" smtClean="0">
                <a:solidFill>
                  <a:schemeClr val="bg1"/>
                </a:solidFill>
                <a:hlinkClick r:id="rId3"/>
              </a:rPr>
              <a:t>http://polaris.i3l.gatech.edu:8080/gt-fhir-webapp/base/</a:t>
            </a:r>
            <a:endParaRPr lang="en-US" sz="1600" b="1" kern="1200" dirty="0" smtClean="0">
              <a:solidFill>
                <a:schemeClr val="bg1"/>
              </a:solidFill>
            </a:endParaRPr>
          </a:p>
          <a:p>
            <a:endParaRPr lang="en-US" sz="1600" b="1" kern="1200" dirty="0" smtClean="0">
              <a:solidFill>
                <a:schemeClr val="bg1"/>
              </a:solidFill>
            </a:endParaRPr>
          </a:p>
          <a:p>
            <a:endParaRPr lang="en-US" sz="1600" b="1" kern="1200" dirty="0">
              <a:solidFill>
                <a:schemeClr val="bg1"/>
              </a:solidFill>
            </a:endParaRPr>
          </a:p>
          <a:p>
            <a:pPr lvl="0"/>
            <a:r>
              <a:rPr lang="en-US" sz="1800" kern="1200" dirty="0" smtClean="0">
                <a:solidFill>
                  <a:schemeClr val="bg1"/>
                </a:solidFill>
              </a:rPr>
              <a:t>Analytics </a:t>
            </a:r>
            <a:r>
              <a:rPr lang="en-US" sz="1800" kern="1200" dirty="0">
                <a:solidFill>
                  <a:schemeClr val="bg1"/>
                </a:solidFill>
              </a:rPr>
              <a:t>&amp; Reporting </a:t>
            </a:r>
            <a:r>
              <a:rPr lang="en-US" sz="1800" kern="1200" dirty="0" smtClean="0">
                <a:solidFill>
                  <a:schemeClr val="bg1"/>
                </a:solidFill>
              </a:rPr>
              <a:t>data invocation</a:t>
            </a:r>
          </a:p>
          <a:p>
            <a:pPr lvl="0"/>
            <a:r>
              <a:rPr lang="en-US" sz="1600" b="1" u="sng" kern="1200" dirty="0" smtClean="0">
                <a:solidFill>
                  <a:schemeClr val="tx1"/>
                </a:solidFill>
                <a:hlinkClick r:id="rId4"/>
              </a:rPr>
              <a:t>http</a:t>
            </a:r>
            <a:r>
              <a:rPr lang="en-US" sz="1600" b="1" u="sng" kern="1200" dirty="0">
                <a:solidFill>
                  <a:schemeClr val="tx1"/>
                </a:solidFill>
                <a:hlinkClick r:id="rId4"/>
              </a:rPr>
              <a:t>://cdc-obesity-dashboard.azurewebsites.net/#/ID</a:t>
            </a:r>
            <a:r>
              <a:rPr lang="en-US" sz="1600" b="1" u="sng" kern="1200" dirty="0" smtClean="0">
                <a:solidFill>
                  <a:schemeClr val="tx1"/>
                </a:solidFill>
                <a:hlinkClick r:id="rId4"/>
              </a:rPr>
              <a:t>#</a:t>
            </a:r>
            <a:endParaRPr lang="en-US" sz="1600" b="1" u="sng" kern="1200" dirty="0" smtClean="0">
              <a:solidFill>
                <a:schemeClr val="tx1"/>
              </a:solidFill>
            </a:endParaRPr>
          </a:p>
          <a:p>
            <a:pPr lvl="0"/>
            <a:endParaRPr lang="en-US" sz="1600" b="1" u="sng" kern="1200" dirty="0">
              <a:solidFill>
                <a:schemeClr val="bg1"/>
              </a:solidFill>
            </a:endParaRPr>
          </a:p>
          <a:p>
            <a:endParaRPr lang="en-US" sz="1800" kern="1200" dirty="0" smtClean="0">
              <a:solidFill>
                <a:schemeClr val="bg1"/>
              </a:solidFill>
            </a:endParaRPr>
          </a:p>
          <a:p>
            <a:r>
              <a:rPr lang="en-US" sz="1800" kern="1200" dirty="0" smtClean="0">
                <a:solidFill>
                  <a:schemeClr val="bg1"/>
                </a:solidFill>
              </a:rPr>
              <a:t>Sandbox Visualization </a:t>
            </a:r>
            <a:r>
              <a:rPr lang="en-US" sz="1800" kern="1200" dirty="0">
                <a:solidFill>
                  <a:schemeClr val="bg1"/>
                </a:solidFill>
              </a:rPr>
              <a:t>URL below:</a:t>
            </a:r>
          </a:p>
          <a:p>
            <a:r>
              <a:rPr lang="en-US" sz="1600" b="1" kern="1200" dirty="0">
                <a:solidFill>
                  <a:schemeClr val="bg1"/>
                </a:solidFill>
                <a:hlinkClick r:id="rId5"/>
              </a:rPr>
              <a:t>http://cdc-obesity-dashboard.azurewebsites.net</a:t>
            </a:r>
            <a:r>
              <a:rPr lang="en-US" sz="1600" b="1" kern="1200" dirty="0" smtClean="0">
                <a:solidFill>
                  <a:schemeClr val="bg1"/>
                </a:solidFill>
                <a:hlinkClick r:id="rId5"/>
              </a:rPr>
              <a:t>/#</a:t>
            </a:r>
            <a:r>
              <a:rPr lang="en-US" sz="1600" b="1" kern="1200" dirty="0" smtClean="0">
                <a:solidFill>
                  <a:schemeClr val="bg1"/>
                </a:solidFill>
              </a:rPr>
              <a:t> </a:t>
            </a:r>
            <a:endParaRPr lang="en-US" sz="1600" kern="1200" dirty="0">
              <a:solidFill>
                <a:schemeClr val="bg1"/>
              </a:solidFill>
            </a:endParaRPr>
          </a:p>
          <a:p>
            <a:pPr lvl="0"/>
            <a:endParaRPr lang="en-US" sz="1600" kern="1200" dirty="0">
              <a:solidFill>
                <a:schemeClr val="tx1"/>
              </a:solidFill>
            </a:endParaRPr>
          </a:p>
          <a:p>
            <a:endParaRPr lang="en-US" sz="1600" b="1" kern="1200" dirty="0" smtClean="0">
              <a:solidFill>
                <a:schemeClr val="bg1"/>
              </a:solidFill>
            </a:endParaRPr>
          </a:p>
          <a:p>
            <a:endParaRPr lang="en-US" sz="1600" b="1" kern="1200" dirty="0" smtClean="0">
              <a:solidFill>
                <a:schemeClr val="bg1"/>
              </a:solidFill>
            </a:endParaRPr>
          </a:p>
          <a:p>
            <a:endParaRPr lang="en-US" sz="1600" kern="1200" dirty="0">
              <a:solidFill>
                <a:schemeClr val="bg1"/>
              </a:solidFill>
            </a:endParaRPr>
          </a:p>
        </p:txBody>
      </p:sp>
      <p:sp>
        <p:nvSpPr>
          <p:cNvPr id="11" name="Shape 137"/>
          <p:cNvSpPr txBox="1">
            <a:spLocks noGrp="1"/>
          </p:cNvSpPr>
          <p:nvPr>
            <p:ph type="title"/>
          </p:nvPr>
        </p:nvSpPr>
        <p:spPr>
          <a:xfrm>
            <a:off x="0" y="2321586"/>
            <a:ext cx="3528290" cy="1063337"/>
          </a:xfrm>
          <a:prstGeom prst="rect">
            <a:avLst/>
          </a:prstGeom>
        </p:spPr>
        <p:txBody>
          <a:bodyPr lIns="91425" tIns="91425" rIns="91425" bIns="91425" anchor="b" anchorCtr="0">
            <a:noAutofit/>
          </a:bodyPr>
          <a:lstStyle/>
          <a:p>
            <a:pPr lvl="0" algn="ctr"/>
            <a:r>
              <a:rPr lang="en-US" b="1" dirty="0"/>
              <a:t>Healthy Weight FHIR Suite Connectivity</a:t>
            </a:r>
            <a:endParaRPr lang="en" dirty="0"/>
          </a:p>
        </p:txBody>
      </p:sp>
    </p:spTree>
    <p:extLst>
      <p:ext uri="{BB962C8B-B14F-4D97-AF65-F5344CB8AC3E}">
        <p14:creationId xmlns:p14="http://schemas.microsoft.com/office/powerpoint/2010/main" val="4124860924"/>
      </p:ext>
    </p:extLst>
  </p:cSld>
  <p:clrMapOvr>
    <a:masterClrMapping/>
  </p:clrMapOvr>
  <p:transition spd="slow" advClick="0" advTm="20970">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Rectangle 2"/>
          <p:cNvSpPr/>
          <p:nvPr/>
        </p:nvSpPr>
        <p:spPr>
          <a:xfrm>
            <a:off x="3528291" y="0"/>
            <a:ext cx="5615709" cy="5143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hape 137"/>
          <p:cNvSpPr txBox="1">
            <a:spLocks noGrp="1"/>
          </p:cNvSpPr>
          <p:nvPr>
            <p:ph type="title"/>
          </p:nvPr>
        </p:nvSpPr>
        <p:spPr>
          <a:xfrm>
            <a:off x="0" y="0"/>
            <a:ext cx="3528291" cy="1972637"/>
          </a:xfrm>
          <a:prstGeom prst="rect">
            <a:avLst/>
          </a:prstGeom>
        </p:spPr>
        <p:txBody>
          <a:bodyPr lIns="91425" tIns="91425" rIns="91425" bIns="91425" anchor="b" anchorCtr="0">
            <a:noAutofit/>
          </a:bodyPr>
          <a:lstStyle/>
          <a:p>
            <a:pPr lvl="0" algn="ctr"/>
            <a:r>
              <a:rPr lang="en-US" dirty="0" smtClean="0"/>
              <a:t/>
            </a:r>
            <a:br>
              <a:rPr lang="en-US" dirty="0" smtClean="0"/>
            </a:br>
            <a:r>
              <a:rPr lang="en-US" dirty="0"/>
              <a:t/>
            </a:r>
            <a:br>
              <a:rPr lang="en-US" dirty="0"/>
            </a:br>
            <a:r>
              <a:rPr lang="en-US" dirty="0" smtClean="0"/>
              <a:t/>
            </a:r>
            <a:br>
              <a:rPr lang="en-US" dirty="0" smtClean="0"/>
            </a:br>
            <a:r>
              <a:rPr lang="en-US" dirty="0"/>
              <a:t/>
            </a:r>
            <a:br>
              <a:rPr lang="en-US" dirty="0"/>
            </a:br>
            <a:endParaRPr lang="en" dirty="0"/>
          </a:p>
        </p:txBody>
      </p:sp>
      <p:sp>
        <p:nvSpPr>
          <p:cNvPr id="5" name="Shape 137"/>
          <p:cNvSpPr txBox="1">
            <a:spLocks/>
          </p:cNvSpPr>
          <p:nvPr/>
        </p:nvSpPr>
        <p:spPr>
          <a:xfrm>
            <a:off x="0" y="2547621"/>
            <a:ext cx="3528290" cy="1063337"/>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a:buNone/>
              <a:defRPr sz="3000" b="0" i="0" u="none" strike="noStrike" cap="none">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pPr algn="ctr"/>
            <a:r>
              <a:rPr lang="en-US" dirty="0">
                <a:solidFill>
                  <a:srgbClr val="2A3990"/>
                </a:solidFill>
              </a:rPr>
              <a:t>Demonstration of Module Functionality</a:t>
            </a:r>
            <a:br>
              <a:rPr lang="en-US" dirty="0">
                <a:solidFill>
                  <a:srgbClr val="2A3990"/>
                </a:solidFill>
              </a:rPr>
            </a:br>
            <a:r>
              <a:rPr lang="en-US" dirty="0">
                <a:solidFill>
                  <a:srgbClr val="2A3990"/>
                </a:solidFill>
              </a:rPr>
              <a:t>(video)</a:t>
            </a:r>
            <a:endParaRPr lang="en" dirty="0"/>
          </a:p>
        </p:txBody>
      </p:sp>
    </p:spTree>
    <p:extLst>
      <p:ext uri="{BB962C8B-B14F-4D97-AF65-F5344CB8AC3E}">
        <p14:creationId xmlns:p14="http://schemas.microsoft.com/office/powerpoint/2010/main" val="3915780794"/>
      </p:ext>
    </p:extLst>
  </p:cSld>
  <p:clrMapOvr>
    <a:masterClrMapping/>
  </p:clrMapOvr>
  <mc:AlternateContent xmlns:mc="http://schemas.openxmlformats.org/markup-compatibility/2006" xmlns:p14="http://schemas.microsoft.com/office/powerpoint/2010/main">
    <mc:Choice Requires="p14">
      <p:transition p14:dur="10" advClick="0" advTm="263000">
        <p:cut/>
      </p:transition>
    </mc:Choice>
    <mc:Fallback xmlns="">
      <p:transition advClick="0" advTm="263000">
        <p:cut/>
      </p:transition>
    </mc:Fallback>
  </mc:AlternateContent>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3808</TotalTime>
  <Words>655</Words>
  <Application>Microsoft Office PowerPoint</Application>
  <PresentationFormat>On-screen Show (16:9)</PresentationFormat>
  <Paragraphs>157</Paragraphs>
  <Slides>11</Slides>
  <Notes>10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Roboto</vt:lpstr>
      <vt:lpstr>Wingdings</vt:lpstr>
      <vt:lpstr>Arial</vt:lpstr>
      <vt:lpstr>geometric</vt:lpstr>
      <vt:lpstr>Healthy Weight on FHIR CDC Analytics Reporting Application   Team-Too Deliverable 4: Final Report </vt:lpstr>
      <vt:lpstr>Project Goal: Develop application to better understand  and prevent childhood obesity </vt:lpstr>
      <vt:lpstr>PowerPoint Presentation</vt:lpstr>
      <vt:lpstr>Architectural Design</vt:lpstr>
      <vt:lpstr>Architectural Design:</vt:lpstr>
      <vt:lpstr>Final Project Development &amp;  Future Opportunities </vt:lpstr>
      <vt:lpstr> Overall Project  Challenges</vt:lpstr>
      <vt:lpstr>Healthy Weight FHIR Suite Connectivity</vt:lpstr>
      <vt:lpstr>    </vt:lpstr>
      <vt:lpstr>Data Export</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Healthy Weight on FHIR CDC Analytics Reporting Application   Team-Too Deiverable 1: Topic Presentation</dc:title>
  <dc:creator>Kirk Pastorian</dc:creator>
  <cp:lastModifiedBy>Carrot</cp:lastModifiedBy>
  <cp:revision>131</cp:revision>
  <dcterms:modified xsi:type="dcterms:W3CDTF">2016-04-30T19:19:12Z</dcterms:modified>
</cp:coreProperties>
</file>